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2"/>
  </p:sldMasterIdLst>
  <p:notesMasterIdLst>
    <p:notesMasterId r:id="rId18"/>
  </p:notesMasterIdLst>
  <p:handoutMasterIdLst>
    <p:handoutMasterId r:id="rId19"/>
  </p:handoutMasterIdLst>
  <p:sldIdLst>
    <p:sldId id="269" r:id="rId3"/>
    <p:sldId id="948" r:id="rId4"/>
    <p:sldId id="956" r:id="rId5"/>
    <p:sldId id="950" r:id="rId6"/>
    <p:sldId id="942" r:id="rId7"/>
    <p:sldId id="944" r:id="rId8"/>
    <p:sldId id="958" r:id="rId9"/>
    <p:sldId id="959" r:id="rId10"/>
    <p:sldId id="960" r:id="rId11"/>
    <p:sldId id="968" r:id="rId12"/>
    <p:sldId id="967" r:id="rId13"/>
    <p:sldId id="966" r:id="rId14"/>
    <p:sldId id="965" r:id="rId15"/>
    <p:sldId id="961" r:id="rId16"/>
    <p:sldId id="887" r:id="rId17"/>
  </p:sldIdLst>
  <p:sldSz cx="9906000" cy="6858000" type="A4"/>
  <p:notesSz cx="6797675" cy="9926638"/>
  <p:defaultTextStyle>
    <a:defPPr>
      <a:defRPr lang="en-GB"/>
    </a:defPPr>
    <a:lvl1pPr algn="ctr" rtl="0" fontAlgn="base">
      <a:spcBef>
        <a:spcPct val="0"/>
      </a:spcBef>
      <a:spcAft>
        <a:spcPct val="0"/>
      </a:spcAft>
      <a:defRPr sz="1000" kern="1200">
        <a:solidFill>
          <a:srgbClr val="003366"/>
        </a:solidFill>
        <a:latin typeface="Calibri" pitchFamily="34" charset="0"/>
        <a:ea typeface="ＭＳ Ｐゴシック" charset="-128"/>
        <a:cs typeface="+mn-cs"/>
      </a:defRPr>
    </a:lvl1pPr>
    <a:lvl2pPr marL="342015" algn="ctr" rtl="0" fontAlgn="base">
      <a:spcBef>
        <a:spcPct val="0"/>
      </a:spcBef>
      <a:spcAft>
        <a:spcPct val="0"/>
      </a:spcAft>
      <a:defRPr sz="1000" kern="1200">
        <a:solidFill>
          <a:srgbClr val="003366"/>
        </a:solidFill>
        <a:latin typeface="Calibri" pitchFamily="34" charset="0"/>
        <a:ea typeface="ＭＳ Ｐゴシック" charset="-128"/>
        <a:cs typeface="+mn-cs"/>
      </a:defRPr>
    </a:lvl2pPr>
    <a:lvl3pPr marL="684031" algn="ctr" rtl="0" fontAlgn="base">
      <a:spcBef>
        <a:spcPct val="0"/>
      </a:spcBef>
      <a:spcAft>
        <a:spcPct val="0"/>
      </a:spcAft>
      <a:defRPr sz="1000" kern="1200">
        <a:solidFill>
          <a:srgbClr val="003366"/>
        </a:solidFill>
        <a:latin typeface="Calibri" pitchFamily="34" charset="0"/>
        <a:ea typeface="ＭＳ Ｐゴシック" charset="-128"/>
        <a:cs typeface="+mn-cs"/>
      </a:defRPr>
    </a:lvl3pPr>
    <a:lvl4pPr marL="1026046" algn="ctr" rtl="0" fontAlgn="base">
      <a:spcBef>
        <a:spcPct val="0"/>
      </a:spcBef>
      <a:spcAft>
        <a:spcPct val="0"/>
      </a:spcAft>
      <a:defRPr sz="1000" kern="1200">
        <a:solidFill>
          <a:srgbClr val="003366"/>
        </a:solidFill>
        <a:latin typeface="Calibri" pitchFamily="34" charset="0"/>
        <a:ea typeface="ＭＳ Ｐゴシック" charset="-128"/>
        <a:cs typeface="+mn-cs"/>
      </a:defRPr>
    </a:lvl4pPr>
    <a:lvl5pPr marL="1368061" algn="ctr" rtl="0" fontAlgn="base">
      <a:spcBef>
        <a:spcPct val="0"/>
      </a:spcBef>
      <a:spcAft>
        <a:spcPct val="0"/>
      </a:spcAft>
      <a:defRPr sz="1000" kern="1200">
        <a:solidFill>
          <a:srgbClr val="003366"/>
        </a:solidFill>
        <a:latin typeface="Calibri" pitchFamily="34" charset="0"/>
        <a:ea typeface="ＭＳ Ｐゴシック" charset="-128"/>
        <a:cs typeface="+mn-cs"/>
      </a:defRPr>
    </a:lvl5pPr>
    <a:lvl6pPr marL="1710076" algn="l" defTabSz="684031" rtl="0" eaLnBrk="1" latinLnBrk="0" hangingPunct="1">
      <a:defRPr sz="1000" kern="1200">
        <a:solidFill>
          <a:srgbClr val="003366"/>
        </a:solidFill>
        <a:latin typeface="Calibri" pitchFamily="34" charset="0"/>
        <a:ea typeface="ＭＳ Ｐゴシック" charset="-128"/>
        <a:cs typeface="+mn-cs"/>
      </a:defRPr>
    </a:lvl6pPr>
    <a:lvl7pPr marL="2052092" algn="l" defTabSz="684031" rtl="0" eaLnBrk="1" latinLnBrk="0" hangingPunct="1">
      <a:defRPr sz="1000" kern="1200">
        <a:solidFill>
          <a:srgbClr val="003366"/>
        </a:solidFill>
        <a:latin typeface="Calibri" pitchFamily="34" charset="0"/>
        <a:ea typeface="ＭＳ Ｐゴシック" charset="-128"/>
        <a:cs typeface="+mn-cs"/>
      </a:defRPr>
    </a:lvl7pPr>
    <a:lvl8pPr marL="2394107" algn="l" defTabSz="684031" rtl="0" eaLnBrk="1" latinLnBrk="0" hangingPunct="1">
      <a:defRPr sz="1000" kern="1200">
        <a:solidFill>
          <a:srgbClr val="003366"/>
        </a:solidFill>
        <a:latin typeface="Calibri" pitchFamily="34" charset="0"/>
        <a:ea typeface="ＭＳ Ｐゴシック" charset="-128"/>
        <a:cs typeface="+mn-cs"/>
      </a:defRPr>
    </a:lvl8pPr>
    <a:lvl9pPr marL="2736123" algn="l" defTabSz="684031" rtl="0" eaLnBrk="1" latinLnBrk="0" hangingPunct="1">
      <a:defRPr sz="1000" kern="1200">
        <a:solidFill>
          <a:srgbClr val="003366"/>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CCCC00"/>
    <a:srgbClr val="FFFFFF"/>
    <a:srgbClr val="800080"/>
    <a:srgbClr val="800000"/>
    <a:srgbClr val="DA8AC9"/>
    <a:srgbClr val="580000"/>
    <a:srgbClr val="CCE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52" autoAdjust="0"/>
    <p:restoredTop sz="84439" autoAdjust="0"/>
  </p:normalViewPr>
  <p:slideViewPr>
    <p:cSldViewPr>
      <p:cViewPr varScale="1">
        <p:scale>
          <a:sx n="62" d="100"/>
          <a:sy n="62" d="100"/>
        </p:scale>
        <p:origin x="1410" y="72"/>
      </p:cViewPr>
      <p:guideLst>
        <p:guide orient="horz" pos="2160"/>
        <p:guide pos="3120"/>
      </p:guideLst>
    </p:cSldViewPr>
  </p:slideViewPr>
  <p:outlineViewPr>
    <p:cViewPr>
      <p:scale>
        <a:sx n="33" d="100"/>
        <a:sy n="33" d="100"/>
      </p:scale>
      <p:origin x="66" y="26994"/>
    </p:cViewPr>
  </p:outlineViewPr>
  <p:notesTextViewPr>
    <p:cViewPr>
      <p:scale>
        <a:sx n="100" d="100"/>
        <a:sy n="100" d="100"/>
      </p:scale>
      <p:origin x="0" y="0"/>
    </p:cViewPr>
  </p:notesTextViewPr>
  <p:sorterViewPr>
    <p:cViewPr>
      <p:scale>
        <a:sx n="66" d="100"/>
        <a:sy n="66" d="100"/>
      </p:scale>
      <p:origin x="0" y="10224"/>
    </p:cViewPr>
  </p:sorterViewPr>
  <p:notesViewPr>
    <p:cSldViewPr>
      <p:cViewPr>
        <p:scale>
          <a:sx n="50" d="100"/>
          <a:sy n="50" d="100"/>
        </p:scale>
        <p:origin x="2718" y="87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75 Live Applications at February 2019 </c:v>
                </c:pt>
              </c:strCache>
            </c:strRef>
          </c:tx>
          <c:cat>
            <c:strRef>
              <c:f>Sheet1!$A$2:$A$5</c:f>
              <c:strCache>
                <c:ptCount val="4"/>
                <c:pt idx="0">
                  <c:v>Pre-Application 44</c:v>
                </c:pt>
                <c:pt idx="1">
                  <c:v>Consultation 16</c:v>
                </c:pt>
                <c:pt idx="2">
                  <c:v>Inquiry 7</c:v>
                </c:pt>
                <c:pt idx="3">
                  <c:v>Approaching Determination 8</c:v>
                </c:pt>
              </c:strCache>
            </c:strRef>
          </c:cat>
          <c:val>
            <c:numRef>
              <c:f>Sheet1!$B$2:$B$5</c:f>
              <c:numCache>
                <c:formatCode>General</c:formatCode>
                <c:ptCount val="4"/>
                <c:pt idx="0">
                  <c:v>44</c:v>
                </c:pt>
                <c:pt idx="1">
                  <c:v>16</c:v>
                </c:pt>
                <c:pt idx="2">
                  <c:v>7</c:v>
                </c:pt>
                <c:pt idx="3">
                  <c:v>8</c:v>
                </c:pt>
              </c:numCache>
            </c:numRef>
          </c:val>
          <c:extLst>
            <c:ext xmlns:c16="http://schemas.microsoft.com/office/drawing/2014/chart" uri="{C3380CC4-5D6E-409C-BE32-E72D297353CC}">
              <c16:uniqueId val="{00000000-08E7-476F-9DB9-032C8CB8A71F}"/>
            </c:ext>
          </c:extLst>
        </c:ser>
        <c:ser>
          <c:idx val="1"/>
          <c:order val="1"/>
          <c:tx>
            <c:strRef>
              <c:f>Sheet1!$C$1</c:f>
              <c:strCache>
                <c:ptCount val="1"/>
                <c:pt idx="0">
                  <c:v>75 Live Applications at February 2019</c:v>
                </c:pt>
              </c:strCache>
            </c:strRef>
          </c:tx>
          <c:cat>
            <c:strRef>
              <c:f>Sheet1!$A$2:$A$5</c:f>
              <c:strCache>
                <c:ptCount val="4"/>
                <c:pt idx="0">
                  <c:v>Pre-Application 44</c:v>
                </c:pt>
                <c:pt idx="1">
                  <c:v>Consultation 16</c:v>
                </c:pt>
                <c:pt idx="2">
                  <c:v>Inquiry 7</c:v>
                </c:pt>
                <c:pt idx="3">
                  <c:v>Approaching Determination 8</c:v>
                </c:pt>
              </c:strCache>
            </c:strRef>
          </c:cat>
          <c:val>
            <c:numRef>
              <c:f>Sheet1!$C$2:$C$5</c:f>
              <c:numCache>
                <c:formatCode>General</c:formatCode>
                <c:ptCount val="4"/>
              </c:numCache>
            </c:numRef>
          </c:val>
          <c:extLst>
            <c:ext xmlns:c16="http://schemas.microsoft.com/office/drawing/2014/chart" uri="{C3380CC4-5D6E-409C-BE32-E72D297353CC}">
              <c16:uniqueId val="{00000000-8A93-47CA-B1BA-8A268F5357AE}"/>
            </c:ext>
          </c:extLst>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1200"/>
            </a:pPr>
            <a:endParaRPr lang="en-US"/>
          </a:p>
        </c:txPr>
      </c:legendEntry>
      <c:legendEntry>
        <c:idx val="1"/>
        <c:txPr>
          <a:bodyPr/>
          <a:lstStyle/>
          <a:p>
            <a:pPr>
              <a:defRPr sz="1200"/>
            </a:pPr>
            <a:endParaRPr lang="en-US"/>
          </a:p>
        </c:txPr>
      </c:legendEntry>
      <c:legendEntry>
        <c:idx val="2"/>
        <c:txPr>
          <a:bodyPr/>
          <a:lstStyle/>
          <a:p>
            <a:pPr>
              <a:defRPr sz="1200"/>
            </a:pPr>
            <a:endParaRPr lang="en-US"/>
          </a:p>
        </c:txPr>
      </c:legendEntry>
      <c:legendEntry>
        <c:idx val="3"/>
        <c:txPr>
          <a:bodyPr/>
          <a:lstStyle/>
          <a:p>
            <a:pPr>
              <a:defRPr sz="1200"/>
            </a:pPr>
            <a:endParaRPr lang="en-US"/>
          </a:p>
        </c:txPr>
      </c:legendEntry>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Section 37 EIA</c:v>
                </c:pt>
              </c:strCache>
            </c:strRef>
          </c:tx>
          <c:marker>
            <c:symbol val="none"/>
          </c:marker>
          <c:cat>
            <c:strRef>
              <c:f>Sheet1!$A$2:$A$7</c:f>
              <c:strCache>
                <c:ptCount val="6"/>
                <c:pt idx="0">
                  <c:v>2013/14</c:v>
                </c:pt>
                <c:pt idx="1">
                  <c:v>2014/15</c:v>
                </c:pt>
                <c:pt idx="2">
                  <c:v>2015/16</c:v>
                </c:pt>
                <c:pt idx="3">
                  <c:v>2016/17</c:v>
                </c:pt>
                <c:pt idx="4">
                  <c:v>2017/18</c:v>
                </c:pt>
                <c:pt idx="5">
                  <c:v>2018/19</c:v>
                </c:pt>
              </c:strCache>
            </c:strRef>
          </c:cat>
          <c:val>
            <c:numRef>
              <c:f>Sheet1!$B$2:$B$7</c:f>
              <c:numCache>
                <c:formatCode>General</c:formatCode>
                <c:ptCount val="6"/>
                <c:pt idx="0">
                  <c:v>14</c:v>
                </c:pt>
                <c:pt idx="1">
                  <c:v>11</c:v>
                </c:pt>
                <c:pt idx="2">
                  <c:v>2</c:v>
                </c:pt>
                <c:pt idx="3">
                  <c:v>1</c:v>
                </c:pt>
                <c:pt idx="4">
                  <c:v>6</c:v>
                </c:pt>
                <c:pt idx="5">
                  <c:v>8</c:v>
                </c:pt>
              </c:numCache>
            </c:numRef>
          </c:val>
          <c:smooth val="0"/>
          <c:extLst>
            <c:ext xmlns:c16="http://schemas.microsoft.com/office/drawing/2014/chart" uri="{C3380CC4-5D6E-409C-BE32-E72D297353CC}">
              <c16:uniqueId val="{00000000-2C96-478A-BF38-D0EAACD0E7EF}"/>
            </c:ext>
          </c:extLst>
        </c:ser>
        <c:ser>
          <c:idx val="1"/>
          <c:order val="1"/>
          <c:tx>
            <c:strRef>
              <c:f>Sheet1!$C$1</c:f>
              <c:strCache>
                <c:ptCount val="1"/>
                <c:pt idx="0">
                  <c:v>Section 37 non-EIA</c:v>
                </c:pt>
              </c:strCache>
            </c:strRef>
          </c:tx>
          <c:marker>
            <c:symbol val="none"/>
          </c:marker>
          <c:cat>
            <c:strRef>
              <c:f>Sheet1!$A$2:$A$7</c:f>
              <c:strCache>
                <c:ptCount val="6"/>
                <c:pt idx="0">
                  <c:v>2013/14</c:v>
                </c:pt>
                <c:pt idx="1">
                  <c:v>2014/15</c:v>
                </c:pt>
                <c:pt idx="2">
                  <c:v>2015/16</c:v>
                </c:pt>
                <c:pt idx="3">
                  <c:v>2016/17</c:v>
                </c:pt>
                <c:pt idx="4">
                  <c:v>2017/18</c:v>
                </c:pt>
                <c:pt idx="5">
                  <c:v>2018/19</c:v>
                </c:pt>
              </c:strCache>
            </c:strRef>
          </c:cat>
          <c:val>
            <c:numRef>
              <c:f>Sheet1!$C$2:$C$7</c:f>
              <c:numCache>
                <c:formatCode>General</c:formatCode>
                <c:ptCount val="6"/>
                <c:pt idx="0">
                  <c:v>171</c:v>
                </c:pt>
                <c:pt idx="1">
                  <c:v>145</c:v>
                </c:pt>
                <c:pt idx="2">
                  <c:v>211</c:v>
                </c:pt>
                <c:pt idx="3">
                  <c:v>154</c:v>
                </c:pt>
                <c:pt idx="4">
                  <c:v>44</c:v>
                </c:pt>
                <c:pt idx="5">
                  <c:v>96</c:v>
                </c:pt>
              </c:numCache>
            </c:numRef>
          </c:val>
          <c:smooth val="0"/>
          <c:extLst>
            <c:ext xmlns:c16="http://schemas.microsoft.com/office/drawing/2014/chart" uri="{C3380CC4-5D6E-409C-BE32-E72D297353CC}">
              <c16:uniqueId val="{00000001-2C96-478A-BF38-D0EAACD0E7EF}"/>
            </c:ext>
          </c:extLst>
        </c:ser>
        <c:ser>
          <c:idx val="2"/>
          <c:order val="2"/>
          <c:tx>
            <c:strRef>
              <c:f>Sheet1!$D$1</c:f>
              <c:strCache>
                <c:ptCount val="1"/>
                <c:pt idx="0">
                  <c:v>Necessary Wayleaves</c:v>
                </c:pt>
              </c:strCache>
            </c:strRef>
          </c:tx>
          <c:marker>
            <c:symbol val="none"/>
          </c:marker>
          <c:cat>
            <c:strRef>
              <c:f>Sheet1!$A$2:$A$7</c:f>
              <c:strCache>
                <c:ptCount val="6"/>
                <c:pt idx="0">
                  <c:v>2013/14</c:v>
                </c:pt>
                <c:pt idx="1">
                  <c:v>2014/15</c:v>
                </c:pt>
                <c:pt idx="2">
                  <c:v>2015/16</c:v>
                </c:pt>
                <c:pt idx="3">
                  <c:v>2016/17</c:v>
                </c:pt>
                <c:pt idx="4">
                  <c:v>2017/18</c:v>
                </c:pt>
                <c:pt idx="5">
                  <c:v>2018/19</c:v>
                </c:pt>
              </c:strCache>
            </c:strRef>
          </c:cat>
          <c:val>
            <c:numRef>
              <c:f>Sheet1!$D$2:$D$7</c:f>
              <c:numCache>
                <c:formatCode>General</c:formatCode>
                <c:ptCount val="6"/>
                <c:pt idx="0">
                  <c:v>46</c:v>
                </c:pt>
                <c:pt idx="1">
                  <c:v>20</c:v>
                </c:pt>
                <c:pt idx="2">
                  <c:v>58</c:v>
                </c:pt>
                <c:pt idx="3">
                  <c:v>24</c:v>
                </c:pt>
                <c:pt idx="4">
                  <c:v>33</c:v>
                </c:pt>
                <c:pt idx="5">
                  <c:v>57</c:v>
                </c:pt>
              </c:numCache>
            </c:numRef>
          </c:val>
          <c:smooth val="0"/>
          <c:extLst>
            <c:ext xmlns:c16="http://schemas.microsoft.com/office/drawing/2014/chart" uri="{C3380CC4-5D6E-409C-BE32-E72D297353CC}">
              <c16:uniqueId val="{00000002-2C96-478A-BF38-D0EAACD0E7EF}"/>
            </c:ext>
          </c:extLst>
        </c:ser>
        <c:ser>
          <c:idx val="3"/>
          <c:order val="3"/>
          <c:tx>
            <c:strRef>
              <c:f>Sheet1!$E$1</c:f>
              <c:strCache>
                <c:ptCount val="1"/>
                <c:pt idx="0">
                  <c:v>Compulsory Purchase</c:v>
                </c:pt>
              </c:strCache>
            </c:strRef>
          </c:tx>
          <c:marker>
            <c:symbol val="none"/>
          </c:marker>
          <c:cat>
            <c:strRef>
              <c:f>Sheet1!$A$2:$A$7</c:f>
              <c:strCache>
                <c:ptCount val="6"/>
                <c:pt idx="0">
                  <c:v>2013/14</c:v>
                </c:pt>
                <c:pt idx="1">
                  <c:v>2014/15</c:v>
                </c:pt>
                <c:pt idx="2">
                  <c:v>2015/16</c:v>
                </c:pt>
                <c:pt idx="3">
                  <c:v>2016/17</c:v>
                </c:pt>
                <c:pt idx="4">
                  <c:v>2017/18</c:v>
                </c:pt>
                <c:pt idx="5">
                  <c:v>2018/19</c:v>
                </c:pt>
              </c:strCache>
            </c:strRef>
          </c:cat>
          <c:val>
            <c:numRef>
              <c:f>Sheet1!$E$2:$E$7</c:f>
              <c:numCache>
                <c:formatCode>General</c:formatCode>
                <c:ptCount val="6"/>
                <c:pt idx="0">
                  <c:v>6</c:v>
                </c:pt>
                <c:pt idx="1">
                  <c:v>1</c:v>
                </c:pt>
                <c:pt idx="2">
                  <c:v>2</c:v>
                </c:pt>
                <c:pt idx="3">
                  <c:v>1</c:v>
                </c:pt>
                <c:pt idx="4">
                  <c:v>1</c:v>
                </c:pt>
                <c:pt idx="5">
                  <c:v>0</c:v>
                </c:pt>
              </c:numCache>
            </c:numRef>
          </c:val>
          <c:smooth val="0"/>
          <c:extLst>
            <c:ext xmlns:c16="http://schemas.microsoft.com/office/drawing/2014/chart" uri="{C3380CC4-5D6E-409C-BE32-E72D297353CC}">
              <c16:uniqueId val="{00000003-2C96-478A-BF38-D0EAACD0E7EF}"/>
            </c:ext>
          </c:extLst>
        </c:ser>
        <c:dLbls>
          <c:showLegendKey val="0"/>
          <c:showVal val="0"/>
          <c:showCatName val="0"/>
          <c:showSerName val="0"/>
          <c:showPercent val="0"/>
          <c:showBubbleSize val="0"/>
        </c:dLbls>
        <c:smooth val="0"/>
        <c:axId val="177414528"/>
        <c:axId val="177416064"/>
      </c:lineChart>
      <c:catAx>
        <c:axId val="177414528"/>
        <c:scaling>
          <c:orientation val="minMax"/>
        </c:scaling>
        <c:delete val="0"/>
        <c:axPos val="b"/>
        <c:numFmt formatCode="General" sourceLinked="0"/>
        <c:majorTickMark val="out"/>
        <c:minorTickMark val="none"/>
        <c:tickLblPos val="nextTo"/>
        <c:crossAx val="177416064"/>
        <c:crosses val="autoZero"/>
        <c:auto val="1"/>
        <c:lblAlgn val="ctr"/>
        <c:lblOffset val="100"/>
        <c:noMultiLvlLbl val="0"/>
      </c:catAx>
      <c:valAx>
        <c:axId val="177416064"/>
        <c:scaling>
          <c:orientation val="minMax"/>
        </c:scaling>
        <c:delete val="0"/>
        <c:axPos val="l"/>
        <c:majorGridlines/>
        <c:numFmt formatCode="General" sourceLinked="1"/>
        <c:majorTickMark val="out"/>
        <c:minorTickMark val="none"/>
        <c:tickLblPos val="nextTo"/>
        <c:crossAx val="177414528"/>
        <c:crosses val="autoZero"/>
        <c:crossBetween val="between"/>
      </c:valAx>
    </c:plotArea>
    <c:legend>
      <c:legendPos val="r"/>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 S36 Applications 
referred to DPEA for PLI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Sheet1!$B$2:$B$13</c:f>
              <c:numCache>
                <c:formatCode>General</c:formatCode>
                <c:ptCount val="12"/>
                <c:pt idx="0">
                  <c:v>4</c:v>
                </c:pt>
                <c:pt idx="1">
                  <c:v>2</c:v>
                </c:pt>
                <c:pt idx="2">
                  <c:v>0</c:v>
                </c:pt>
                <c:pt idx="3">
                  <c:v>3</c:v>
                </c:pt>
                <c:pt idx="4">
                  <c:v>2</c:v>
                </c:pt>
                <c:pt idx="5">
                  <c:v>1</c:v>
                </c:pt>
                <c:pt idx="6">
                  <c:v>5</c:v>
                </c:pt>
                <c:pt idx="7">
                  <c:v>5</c:v>
                </c:pt>
                <c:pt idx="8">
                  <c:v>4</c:v>
                </c:pt>
                <c:pt idx="9">
                  <c:v>5</c:v>
                </c:pt>
                <c:pt idx="10">
                  <c:v>9</c:v>
                </c:pt>
                <c:pt idx="11">
                  <c:v>5</c:v>
                </c:pt>
              </c:numCache>
            </c:numRef>
          </c:val>
          <c:extLst>
            <c:ext xmlns:c16="http://schemas.microsoft.com/office/drawing/2014/chart" uri="{C3380CC4-5D6E-409C-BE32-E72D297353CC}">
              <c16:uniqueId val="{00000000-0156-4987-83BB-5F8A9A6C419D}"/>
            </c:ext>
          </c:extLst>
        </c:ser>
        <c:ser>
          <c:idx val="1"/>
          <c:order val="1"/>
          <c:tx>
            <c:strRef>
              <c:f>Sheet1!$C$1</c:f>
              <c:strCache>
                <c:ptCount val="1"/>
                <c:pt idx="0">
                  <c:v>Consented</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Sheet1!$C$2:$C$13</c:f>
              <c:numCache>
                <c:formatCode>General</c:formatCode>
                <c:ptCount val="12"/>
                <c:pt idx="0">
                  <c:v>1</c:v>
                </c:pt>
                <c:pt idx="1">
                  <c:v>2</c:v>
                </c:pt>
                <c:pt idx="2">
                  <c:v>0</c:v>
                </c:pt>
                <c:pt idx="3">
                  <c:v>3</c:v>
                </c:pt>
                <c:pt idx="4">
                  <c:v>2</c:v>
                </c:pt>
                <c:pt idx="5">
                  <c:v>0</c:v>
                </c:pt>
                <c:pt idx="6">
                  <c:v>1</c:v>
                </c:pt>
                <c:pt idx="7">
                  <c:v>1</c:v>
                </c:pt>
                <c:pt idx="8">
                  <c:v>1</c:v>
                </c:pt>
                <c:pt idx="9">
                  <c:v>3</c:v>
                </c:pt>
                <c:pt idx="10">
                  <c:v>7</c:v>
                </c:pt>
                <c:pt idx="11">
                  <c:v>2</c:v>
                </c:pt>
              </c:numCache>
            </c:numRef>
          </c:val>
          <c:extLst>
            <c:ext xmlns:c16="http://schemas.microsoft.com/office/drawing/2014/chart" uri="{C3380CC4-5D6E-409C-BE32-E72D297353CC}">
              <c16:uniqueId val="{00000001-0156-4987-83BB-5F8A9A6C419D}"/>
            </c:ext>
          </c:extLst>
        </c:ser>
        <c:ser>
          <c:idx val="2"/>
          <c:order val="2"/>
          <c:tx>
            <c:strRef>
              <c:f>Sheet1!$D$1</c:f>
              <c:strCache>
                <c:ptCount val="1"/>
                <c:pt idx="0">
                  <c:v>Refused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Sheet1!$D$2:$D$13</c:f>
              <c:numCache>
                <c:formatCode>General</c:formatCode>
                <c:ptCount val="12"/>
                <c:pt idx="0">
                  <c:v>3</c:v>
                </c:pt>
                <c:pt idx="1">
                  <c:v>0</c:v>
                </c:pt>
                <c:pt idx="2">
                  <c:v>0</c:v>
                </c:pt>
                <c:pt idx="3">
                  <c:v>0</c:v>
                </c:pt>
                <c:pt idx="4">
                  <c:v>0</c:v>
                </c:pt>
                <c:pt idx="5">
                  <c:v>1</c:v>
                </c:pt>
                <c:pt idx="6">
                  <c:v>4</c:v>
                </c:pt>
                <c:pt idx="7">
                  <c:v>4</c:v>
                </c:pt>
                <c:pt idx="8">
                  <c:v>3</c:v>
                </c:pt>
                <c:pt idx="9">
                  <c:v>2</c:v>
                </c:pt>
                <c:pt idx="10">
                  <c:v>2</c:v>
                </c:pt>
                <c:pt idx="11">
                  <c:v>3</c:v>
                </c:pt>
              </c:numCache>
            </c:numRef>
          </c:val>
          <c:extLst>
            <c:ext xmlns:c16="http://schemas.microsoft.com/office/drawing/2014/chart" uri="{C3380CC4-5D6E-409C-BE32-E72D297353CC}">
              <c16:uniqueId val="{00000002-0156-4987-83BB-5F8A9A6C419D}"/>
            </c:ext>
          </c:extLst>
        </c:ser>
        <c:dLbls>
          <c:dLblPos val="inEnd"/>
          <c:showLegendKey val="0"/>
          <c:showVal val="1"/>
          <c:showCatName val="0"/>
          <c:showSerName val="0"/>
          <c:showPercent val="0"/>
          <c:showBubbleSize val="0"/>
        </c:dLbls>
        <c:gapWidth val="199"/>
        <c:axId val="431581168"/>
        <c:axId val="431581496"/>
      </c:barChart>
      <c:catAx>
        <c:axId val="431581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solidFill>
                <a:latin typeface="+mn-lt"/>
                <a:ea typeface="+mn-ea"/>
                <a:cs typeface="+mn-cs"/>
              </a:defRPr>
            </a:pPr>
            <a:endParaRPr lang="en-US"/>
          </a:p>
        </c:txPr>
        <c:crossAx val="431581496"/>
        <c:crosses val="autoZero"/>
        <c:auto val="1"/>
        <c:lblAlgn val="ctr"/>
        <c:lblOffset val="100"/>
        <c:noMultiLvlLbl val="0"/>
      </c:catAx>
      <c:valAx>
        <c:axId val="43158149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1581168"/>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0.13645336450071857"/>
          <c:y val="1.4419381330002366E-2"/>
          <c:w val="0.71002527496944778"/>
          <c:h val="0.1197055432279296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rawings/_rels/drawing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0.69507</cdr:x>
      <cdr:y>0.04167</cdr:y>
    </cdr:from>
    <cdr:to>
      <cdr:x>0.97171</cdr:x>
      <cdr:y>0.36685</cdr:y>
    </cdr:to>
    <cdr:pic>
      <cdr:nvPicPr>
        <cdr:cNvPr id="2" name="chart">
          <a:extLst xmlns:a="http://schemas.openxmlformats.org/drawingml/2006/main">
            <a:ext uri="{FF2B5EF4-FFF2-40B4-BE49-F238E27FC236}">
              <a16:creationId xmlns:a16="http://schemas.microsoft.com/office/drawing/2014/main" id="{D8CFC8C2-002E-4350-A58E-E3185D6F0B0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694057" y="216024"/>
          <a:ext cx="2664296" cy="1685714"/>
        </a:xfrm>
        <a:prstGeom xmlns:a="http://schemas.openxmlformats.org/drawingml/2006/main" prst="rect">
          <a:avLst/>
        </a:prstGeom>
      </cdr:spPr>
    </cdr:pic>
  </cdr:relSizeAnchor>
  <cdr:relSizeAnchor xmlns:cdr="http://schemas.openxmlformats.org/drawingml/2006/chartDrawing">
    <cdr:from>
      <cdr:x>0.71398</cdr:x>
      <cdr:y>0.62655</cdr:y>
    </cdr:from>
    <cdr:to>
      <cdr:x>0.96911</cdr:x>
      <cdr:y>0.9848</cdr:y>
    </cdr:to>
    <cdr:pic>
      <cdr:nvPicPr>
        <cdr:cNvPr id="3" name="chart">
          <a:extLst xmlns:a="http://schemas.openxmlformats.org/drawingml/2006/main">
            <a:ext uri="{FF2B5EF4-FFF2-40B4-BE49-F238E27FC236}">
              <a16:creationId xmlns:a16="http://schemas.microsoft.com/office/drawing/2014/main" id="{7AB145F1-5A9A-446A-BC31-611D1928934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6876208" y="3248046"/>
          <a:ext cx="2457143" cy="1857143"/>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219" cy="496113"/>
          </a:xfrm>
          <a:prstGeom prst="rect">
            <a:avLst/>
          </a:prstGeom>
        </p:spPr>
        <p:txBody>
          <a:bodyPr vert="horz" lIns="63304" tIns="31652" rIns="63304" bIns="31652" rtlCol="0"/>
          <a:lstStyle>
            <a:lvl1pPr algn="l">
              <a:defRPr sz="800"/>
            </a:lvl1pPr>
          </a:lstStyle>
          <a:p>
            <a:endParaRPr lang="en-GB"/>
          </a:p>
        </p:txBody>
      </p:sp>
      <p:sp>
        <p:nvSpPr>
          <p:cNvPr id="3" name="Date Placeholder 2"/>
          <p:cNvSpPr>
            <a:spLocks noGrp="1"/>
          </p:cNvSpPr>
          <p:nvPr>
            <p:ph type="dt" sz="quarter" idx="1"/>
          </p:nvPr>
        </p:nvSpPr>
        <p:spPr>
          <a:xfrm>
            <a:off x="3850254" y="0"/>
            <a:ext cx="2946320" cy="496113"/>
          </a:xfrm>
          <a:prstGeom prst="rect">
            <a:avLst/>
          </a:prstGeom>
        </p:spPr>
        <p:txBody>
          <a:bodyPr vert="horz" lIns="63304" tIns="31652" rIns="63304" bIns="31652" rtlCol="0"/>
          <a:lstStyle>
            <a:lvl1pPr algn="r">
              <a:defRPr sz="800"/>
            </a:lvl1pPr>
          </a:lstStyle>
          <a:p>
            <a:fld id="{B42EA817-458C-4BE5-98BD-B3889020DFF3}" type="datetimeFigureOut">
              <a:rPr lang="en-GB" smtClean="0"/>
              <a:t>27/07/2019</a:t>
            </a:fld>
            <a:endParaRPr lang="en-GB"/>
          </a:p>
        </p:txBody>
      </p:sp>
      <p:sp>
        <p:nvSpPr>
          <p:cNvPr id="4" name="Footer Placeholder 3"/>
          <p:cNvSpPr>
            <a:spLocks noGrp="1"/>
          </p:cNvSpPr>
          <p:nvPr>
            <p:ph type="ftr" sz="quarter" idx="2"/>
          </p:nvPr>
        </p:nvSpPr>
        <p:spPr>
          <a:xfrm>
            <a:off x="1" y="9428332"/>
            <a:ext cx="2945219" cy="496113"/>
          </a:xfrm>
          <a:prstGeom prst="rect">
            <a:avLst/>
          </a:prstGeom>
        </p:spPr>
        <p:txBody>
          <a:bodyPr vert="horz" lIns="63304" tIns="31652" rIns="63304" bIns="31652" rtlCol="0" anchor="b"/>
          <a:lstStyle>
            <a:lvl1pPr algn="l">
              <a:defRPr sz="800"/>
            </a:lvl1pPr>
          </a:lstStyle>
          <a:p>
            <a:endParaRPr lang="en-GB"/>
          </a:p>
        </p:txBody>
      </p:sp>
      <p:sp>
        <p:nvSpPr>
          <p:cNvPr id="5" name="Slide Number Placeholder 4"/>
          <p:cNvSpPr>
            <a:spLocks noGrp="1"/>
          </p:cNvSpPr>
          <p:nvPr>
            <p:ph type="sldNum" sz="quarter" idx="3"/>
          </p:nvPr>
        </p:nvSpPr>
        <p:spPr>
          <a:xfrm>
            <a:off x="3850254" y="9428332"/>
            <a:ext cx="2946320" cy="496113"/>
          </a:xfrm>
          <a:prstGeom prst="rect">
            <a:avLst/>
          </a:prstGeom>
        </p:spPr>
        <p:txBody>
          <a:bodyPr vert="horz" lIns="63304" tIns="31652" rIns="63304" bIns="31652" rtlCol="0" anchor="b"/>
          <a:lstStyle>
            <a:lvl1pPr algn="r">
              <a:defRPr sz="800"/>
            </a:lvl1pPr>
          </a:lstStyle>
          <a:p>
            <a:fld id="{3EA61F00-7BB3-42BD-81B5-EAE5D15855CB}" type="slidenum">
              <a:rPr lang="en-GB" smtClean="0"/>
              <a:t>‹#›</a:t>
            </a:fld>
            <a:endParaRPr lang="en-GB"/>
          </a:p>
        </p:txBody>
      </p:sp>
    </p:spTree>
    <p:extLst>
      <p:ext uri="{BB962C8B-B14F-4D97-AF65-F5344CB8AC3E}">
        <p14:creationId xmlns:p14="http://schemas.microsoft.com/office/powerpoint/2010/main" val="580065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46320" cy="497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70" tIns="45236" rIns="90470" bIns="45236" numCol="1" anchor="t" anchorCtr="0" compatLnSpc="1">
            <a:prstTxWarp prst="textNoShape">
              <a:avLst/>
            </a:prstTxWarp>
          </a:bodyPr>
          <a:lstStyle>
            <a:lvl1pPr algn="l" defTabSz="904499">
              <a:defRPr sz="1200">
                <a:solidFill>
                  <a:schemeClr val="tx1"/>
                </a:solidFill>
                <a:latin typeface="Arial" charset="0"/>
              </a:defRPr>
            </a:lvl1pPr>
          </a:lstStyle>
          <a:p>
            <a:endParaRPr lang="en-US"/>
          </a:p>
        </p:txBody>
      </p:sp>
      <p:sp>
        <p:nvSpPr>
          <p:cNvPr id="14339" name="Rectangle 3"/>
          <p:cNvSpPr>
            <a:spLocks noGrp="1" noChangeArrowheads="1"/>
          </p:cNvSpPr>
          <p:nvPr>
            <p:ph type="dt" idx="1"/>
          </p:nvPr>
        </p:nvSpPr>
        <p:spPr bwMode="auto">
          <a:xfrm>
            <a:off x="3849154" y="0"/>
            <a:ext cx="2947421" cy="497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70" tIns="45236" rIns="90470" bIns="45236" numCol="1" anchor="t" anchorCtr="0" compatLnSpc="1">
            <a:prstTxWarp prst="textNoShape">
              <a:avLst/>
            </a:prstTxWarp>
          </a:bodyPr>
          <a:lstStyle>
            <a:lvl1pPr algn="r" defTabSz="904499">
              <a:defRPr sz="1200">
                <a:solidFill>
                  <a:schemeClr val="tx1"/>
                </a:solidFill>
                <a:latin typeface="Arial" charset="0"/>
              </a:defRPr>
            </a:lvl1pPr>
          </a:lstStyle>
          <a:p>
            <a:endParaRPr lang="en-US"/>
          </a:p>
        </p:txBody>
      </p:sp>
      <p:sp>
        <p:nvSpPr>
          <p:cNvPr id="13316" name="Rectangle 4"/>
          <p:cNvSpPr>
            <a:spLocks noGrp="1" noRot="1" noChangeAspect="1" noChangeArrowheads="1" noTextEdit="1"/>
          </p:cNvSpPr>
          <p:nvPr>
            <p:ph type="sldImg" idx="2"/>
          </p:nvPr>
        </p:nvSpPr>
        <p:spPr bwMode="auto">
          <a:xfrm>
            <a:off x="709613" y="744538"/>
            <a:ext cx="537845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679328" y="4718557"/>
            <a:ext cx="5439021" cy="446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70" tIns="45236" rIns="90470" bIns="45236"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342" name="Rectangle 6"/>
          <p:cNvSpPr>
            <a:spLocks noGrp="1" noChangeArrowheads="1"/>
          </p:cNvSpPr>
          <p:nvPr>
            <p:ph type="ftr" sz="quarter" idx="4"/>
          </p:nvPr>
        </p:nvSpPr>
        <p:spPr bwMode="auto">
          <a:xfrm>
            <a:off x="0" y="9428330"/>
            <a:ext cx="2946320" cy="497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70" tIns="45236" rIns="90470" bIns="45236" numCol="1" anchor="b" anchorCtr="0" compatLnSpc="1">
            <a:prstTxWarp prst="textNoShape">
              <a:avLst/>
            </a:prstTxWarp>
          </a:bodyPr>
          <a:lstStyle>
            <a:lvl1pPr algn="l" defTabSz="904499">
              <a:defRPr sz="1200">
                <a:solidFill>
                  <a:schemeClr val="tx1"/>
                </a:solidFill>
                <a:latin typeface="Arial" charset="0"/>
              </a:defRPr>
            </a:lvl1pPr>
          </a:lstStyle>
          <a:p>
            <a:endParaRPr lang="en-US"/>
          </a:p>
        </p:txBody>
      </p:sp>
      <p:sp>
        <p:nvSpPr>
          <p:cNvPr id="14343" name="Rectangle 7"/>
          <p:cNvSpPr>
            <a:spLocks noGrp="1" noChangeArrowheads="1"/>
          </p:cNvSpPr>
          <p:nvPr>
            <p:ph type="sldNum" sz="quarter" idx="5"/>
          </p:nvPr>
        </p:nvSpPr>
        <p:spPr bwMode="auto">
          <a:xfrm>
            <a:off x="3849154" y="9428330"/>
            <a:ext cx="2947421" cy="497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70" tIns="45236" rIns="90470" bIns="45236" numCol="1" anchor="b" anchorCtr="0" compatLnSpc="1">
            <a:prstTxWarp prst="textNoShape">
              <a:avLst/>
            </a:prstTxWarp>
          </a:bodyPr>
          <a:lstStyle>
            <a:lvl1pPr algn="r" defTabSz="904499">
              <a:defRPr sz="1200">
                <a:solidFill>
                  <a:schemeClr val="tx1"/>
                </a:solidFill>
                <a:latin typeface="Arial" charset="0"/>
              </a:defRPr>
            </a:lvl1pPr>
          </a:lstStyle>
          <a:p>
            <a:fld id="{8CC460A6-DF19-4166-A225-CA21D0B9B2DB}" type="slidenum">
              <a:rPr lang="en-GB"/>
              <a:pPr/>
              <a:t>‹#›</a:t>
            </a:fld>
            <a:endParaRPr lang="en-GB"/>
          </a:p>
        </p:txBody>
      </p:sp>
    </p:spTree>
    <p:extLst>
      <p:ext uri="{BB962C8B-B14F-4D97-AF65-F5344CB8AC3E}">
        <p14:creationId xmlns:p14="http://schemas.microsoft.com/office/powerpoint/2010/main" val="34532497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charset="0"/>
        <a:ea typeface="ＭＳ Ｐゴシック" charset="-128"/>
        <a:cs typeface="ＭＳ Ｐゴシック" charset="-128"/>
      </a:defRPr>
    </a:lvl1pPr>
    <a:lvl2pPr marL="342015" algn="l" rtl="0" eaLnBrk="0" fontAlgn="base" hangingPunct="0">
      <a:spcBef>
        <a:spcPct val="30000"/>
      </a:spcBef>
      <a:spcAft>
        <a:spcPct val="0"/>
      </a:spcAft>
      <a:defRPr sz="900" kern="1200">
        <a:solidFill>
          <a:schemeClr val="tx1"/>
        </a:solidFill>
        <a:latin typeface="Arial" charset="0"/>
        <a:ea typeface="ＭＳ Ｐゴシック" charset="-128"/>
        <a:cs typeface="+mn-cs"/>
      </a:defRPr>
    </a:lvl2pPr>
    <a:lvl3pPr marL="684031" algn="l" rtl="0" eaLnBrk="0" fontAlgn="base" hangingPunct="0">
      <a:spcBef>
        <a:spcPct val="30000"/>
      </a:spcBef>
      <a:spcAft>
        <a:spcPct val="0"/>
      </a:spcAft>
      <a:defRPr sz="900" kern="1200">
        <a:solidFill>
          <a:schemeClr val="tx1"/>
        </a:solidFill>
        <a:latin typeface="Arial" charset="0"/>
        <a:ea typeface="ＭＳ Ｐゴシック" charset="-128"/>
        <a:cs typeface="+mn-cs"/>
      </a:defRPr>
    </a:lvl3pPr>
    <a:lvl4pPr marL="1026046" algn="l" rtl="0" eaLnBrk="0" fontAlgn="base" hangingPunct="0">
      <a:spcBef>
        <a:spcPct val="30000"/>
      </a:spcBef>
      <a:spcAft>
        <a:spcPct val="0"/>
      </a:spcAft>
      <a:defRPr sz="900" kern="1200">
        <a:solidFill>
          <a:schemeClr val="tx1"/>
        </a:solidFill>
        <a:latin typeface="Arial" charset="0"/>
        <a:ea typeface="ＭＳ Ｐゴシック" charset="-128"/>
        <a:cs typeface="+mn-cs"/>
      </a:defRPr>
    </a:lvl4pPr>
    <a:lvl5pPr marL="1368061" algn="l" rtl="0" eaLnBrk="0" fontAlgn="base" hangingPunct="0">
      <a:spcBef>
        <a:spcPct val="30000"/>
      </a:spcBef>
      <a:spcAft>
        <a:spcPct val="0"/>
      </a:spcAft>
      <a:defRPr sz="900" kern="1200">
        <a:solidFill>
          <a:schemeClr val="tx1"/>
        </a:solidFill>
        <a:latin typeface="Arial" charset="0"/>
        <a:ea typeface="ＭＳ Ｐゴシック" charset="-128"/>
        <a:cs typeface="+mn-cs"/>
      </a:defRPr>
    </a:lvl5pPr>
    <a:lvl6pPr marL="1710076" algn="l" defTabSz="342015" rtl="0" eaLnBrk="1" latinLnBrk="0" hangingPunct="1">
      <a:defRPr sz="900" kern="1200">
        <a:solidFill>
          <a:schemeClr val="tx1"/>
        </a:solidFill>
        <a:latin typeface="+mn-lt"/>
        <a:ea typeface="+mn-ea"/>
        <a:cs typeface="+mn-cs"/>
      </a:defRPr>
    </a:lvl6pPr>
    <a:lvl7pPr marL="2052092" algn="l" defTabSz="342015" rtl="0" eaLnBrk="1" latinLnBrk="0" hangingPunct="1">
      <a:defRPr sz="900" kern="1200">
        <a:solidFill>
          <a:schemeClr val="tx1"/>
        </a:solidFill>
        <a:latin typeface="+mn-lt"/>
        <a:ea typeface="+mn-ea"/>
        <a:cs typeface="+mn-cs"/>
      </a:defRPr>
    </a:lvl7pPr>
    <a:lvl8pPr marL="2394107" algn="l" defTabSz="342015" rtl="0" eaLnBrk="1" latinLnBrk="0" hangingPunct="1">
      <a:defRPr sz="900" kern="1200">
        <a:solidFill>
          <a:schemeClr val="tx1"/>
        </a:solidFill>
        <a:latin typeface="+mn-lt"/>
        <a:ea typeface="+mn-ea"/>
        <a:cs typeface="+mn-cs"/>
      </a:defRPr>
    </a:lvl8pPr>
    <a:lvl9pPr marL="2736123" algn="l" defTabSz="342015"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p:txBody>
          <a:bodyPr/>
          <a:lstStyle>
            <a:lvl1pPr defTabSz="904499" eaLnBrk="0" hangingPunct="0">
              <a:defRPr sz="900" b="1">
                <a:solidFill>
                  <a:srgbClr val="003366"/>
                </a:solidFill>
                <a:latin typeface="Arial" charset="0"/>
                <a:ea typeface="ＭＳ Ｐゴシック" charset="-128"/>
              </a:defRPr>
            </a:lvl1pPr>
            <a:lvl2pPr marL="26124953" indent="-25810632" defTabSz="904499" eaLnBrk="0" hangingPunct="0">
              <a:defRPr sz="900" b="1">
                <a:solidFill>
                  <a:srgbClr val="003366"/>
                </a:solidFill>
                <a:latin typeface="Arial" charset="0"/>
                <a:ea typeface="ＭＳ Ｐゴシック" charset="-128"/>
              </a:defRPr>
            </a:lvl2pPr>
            <a:lvl3pPr eaLnBrk="0" hangingPunct="0">
              <a:defRPr sz="900" b="1">
                <a:solidFill>
                  <a:srgbClr val="003366"/>
                </a:solidFill>
                <a:latin typeface="Arial" charset="0"/>
                <a:ea typeface="ＭＳ Ｐゴシック" charset="-128"/>
              </a:defRPr>
            </a:lvl3pPr>
            <a:lvl4pPr eaLnBrk="0" hangingPunct="0">
              <a:defRPr sz="900" b="1">
                <a:solidFill>
                  <a:srgbClr val="003366"/>
                </a:solidFill>
                <a:latin typeface="Arial" charset="0"/>
                <a:ea typeface="ＭＳ Ｐゴシック" charset="-128"/>
              </a:defRPr>
            </a:lvl4pPr>
            <a:lvl5pPr eaLnBrk="0" hangingPunct="0">
              <a:defRPr sz="900" b="1">
                <a:solidFill>
                  <a:srgbClr val="003366"/>
                </a:solidFill>
                <a:latin typeface="Arial" charset="0"/>
                <a:ea typeface="ＭＳ Ｐゴシック" charset="-128"/>
              </a:defRPr>
            </a:lvl5pPr>
            <a:lvl6pPr marL="316520" eaLnBrk="0" fontAlgn="base" hangingPunct="0">
              <a:spcBef>
                <a:spcPct val="0"/>
              </a:spcBef>
              <a:spcAft>
                <a:spcPct val="0"/>
              </a:spcAft>
              <a:defRPr sz="900" b="1">
                <a:solidFill>
                  <a:srgbClr val="003366"/>
                </a:solidFill>
                <a:latin typeface="Arial" charset="0"/>
                <a:ea typeface="ＭＳ Ｐゴシック" charset="-128"/>
              </a:defRPr>
            </a:lvl6pPr>
            <a:lvl7pPr marL="633039" eaLnBrk="0" fontAlgn="base" hangingPunct="0">
              <a:spcBef>
                <a:spcPct val="0"/>
              </a:spcBef>
              <a:spcAft>
                <a:spcPct val="0"/>
              </a:spcAft>
              <a:defRPr sz="900" b="1">
                <a:solidFill>
                  <a:srgbClr val="003366"/>
                </a:solidFill>
                <a:latin typeface="Arial" charset="0"/>
                <a:ea typeface="ＭＳ Ｐゴシック" charset="-128"/>
              </a:defRPr>
            </a:lvl7pPr>
            <a:lvl8pPr marL="949559" eaLnBrk="0" fontAlgn="base" hangingPunct="0">
              <a:spcBef>
                <a:spcPct val="0"/>
              </a:spcBef>
              <a:spcAft>
                <a:spcPct val="0"/>
              </a:spcAft>
              <a:defRPr sz="900" b="1">
                <a:solidFill>
                  <a:srgbClr val="003366"/>
                </a:solidFill>
                <a:latin typeface="Arial" charset="0"/>
                <a:ea typeface="ＭＳ Ｐゴシック" charset="-128"/>
              </a:defRPr>
            </a:lvl8pPr>
            <a:lvl9pPr marL="1266078" eaLnBrk="0" fontAlgn="base" hangingPunct="0">
              <a:spcBef>
                <a:spcPct val="0"/>
              </a:spcBef>
              <a:spcAft>
                <a:spcPct val="0"/>
              </a:spcAft>
              <a:defRPr sz="900" b="1">
                <a:solidFill>
                  <a:srgbClr val="003366"/>
                </a:solidFill>
                <a:latin typeface="Arial" charset="0"/>
                <a:ea typeface="ＭＳ Ｐゴシック" charset="-128"/>
              </a:defRPr>
            </a:lvl9pPr>
          </a:lstStyle>
          <a:p>
            <a:pPr eaLnBrk="1" hangingPunct="1"/>
            <a:fld id="{4DA93C35-97AC-4597-A050-5F5B22601216}" type="slidenum">
              <a:rPr lang="en-GB" sz="1200" b="0">
                <a:solidFill>
                  <a:schemeClr val="tx1"/>
                </a:solidFill>
              </a:rPr>
              <a:pPr eaLnBrk="1" hangingPunct="1"/>
              <a:t>1</a:t>
            </a:fld>
            <a:endParaRPr lang="en-GB" sz="1200" b="0">
              <a:solidFill>
                <a:schemeClr val="tx1"/>
              </a:solidFill>
            </a:endParaRPr>
          </a:p>
        </p:txBody>
      </p:sp>
      <p:sp>
        <p:nvSpPr>
          <p:cNvPr id="15363" name="Rectangle 2"/>
          <p:cNvSpPr>
            <a:spLocks noGrp="1" noRot="1" noChangeAspect="1" noChangeArrowheads="1" noTextEdit="1"/>
          </p:cNvSpPr>
          <p:nvPr>
            <p:ph type="sldImg"/>
          </p:nvPr>
        </p:nvSpPr>
        <p:spPr>
          <a:xfrm>
            <a:off x="709613" y="744538"/>
            <a:ext cx="5378450" cy="3724275"/>
          </a:xfrm>
          <a:ln/>
        </p:spPr>
      </p:sp>
      <p:sp>
        <p:nvSpPr>
          <p:cNvPr id="15364" name="Rectangle 3"/>
          <p:cNvSpPr>
            <a:spLocks noGrp="1" noChangeArrowheads="1"/>
          </p:cNvSpPr>
          <p:nvPr>
            <p:ph type="body" idx="1"/>
          </p:nvPr>
        </p:nvSpPr>
        <p:spPr/>
        <p:txBody>
          <a:bodyPr/>
          <a:lstStyle/>
          <a:p>
            <a:pPr eaLnBrk="1" hangingPunct="1"/>
            <a:r>
              <a:rPr lang="en-US" dirty="0"/>
              <a:t>Introduction and thanks for invite.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Overview slide of what</a:t>
            </a:r>
            <a:r>
              <a:rPr lang="en-GB" baseline="0" dirty="0"/>
              <a:t> I am going to talk about</a:t>
            </a:r>
            <a:endParaRPr lang="en-GB" dirty="0"/>
          </a:p>
        </p:txBody>
      </p:sp>
      <p:sp>
        <p:nvSpPr>
          <p:cNvPr id="4" name="Slide Number Placeholder 3"/>
          <p:cNvSpPr>
            <a:spLocks noGrp="1"/>
          </p:cNvSpPr>
          <p:nvPr>
            <p:ph type="sldNum" sz="quarter" idx="10"/>
          </p:nvPr>
        </p:nvSpPr>
        <p:spPr/>
        <p:txBody>
          <a:bodyPr/>
          <a:lstStyle/>
          <a:p>
            <a:fld id="{8CC460A6-DF19-4166-A225-CA21D0B9B2DB}" type="slidenum">
              <a:rPr lang="en-GB" smtClean="0"/>
              <a:pPr/>
              <a:t>10</a:t>
            </a:fld>
            <a:endParaRPr lang="en-GB"/>
          </a:p>
        </p:txBody>
      </p:sp>
    </p:spTree>
    <p:extLst>
      <p:ext uri="{BB962C8B-B14F-4D97-AF65-F5344CB8AC3E}">
        <p14:creationId xmlns:p14="http://schemas.microsoft.com/office/powerpoint/2010/main" val="2240776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200"/>
              </a:lnSpc>
              <a:spcAft>
                <a:spcPts val="0"/>
              </a:spcAft>
              <a:tabLst>
                <a:tab pos="457200" algn="l"/>
                <a:tab pos="914400" algn="l"/>
                <a:tab pos="1371600" algn="l"/>
                <a:tab pos="1828800" algn="l"/>
                <a:tab pos="2971800" algn="l"/>
                <a:tab pos="3429000" algn="l"/>
                <a:tab pos="5715000" algn="r"/>
              </a:tabLst>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This a process flowchart comparing the journey of a windfarm application through the two different consenting authorities, i.e.</a:t>
            </a:r>
            <a:r>
              <a:rPr lang="en-GB" sz="900" baseline="0" dirty="0">
                <a:effectLst/>
                <a:latin typeface="Arial" panose="020B0604020202020204" pitchFamily="34" charset="0"/>
                <a:ea typeface="Times New Roman" panose="02020603050405020304" pitchFamily="18" charset="0"/>
                <a:cs typeface="Times New Roman" panose="02020603050405020304" pitchFamily="18" charset="0"/>
              </a:rPr>
              <a:t> a planning authority and Scottish Ministers</a:t>
            </a:r>
            <a:r>
              <a:rPr lang="en-GB" sz="900" dirty="0">
                <a:effectLst/>
                <a:latin typeface="Arial" panose="020B0604020202020204" pitchFamily="34" charset="0"/>
                <a:ea typeface="Times New Roman" panose="02020603050405020304" pitchFamily="18" charset="0"/>
                <a:cs typeface="Times New Roman" panose="02020603050405020304" pitchFamily="18" charset="0"/>
              </a:rPr>
              <a:t> and providing information on the applicable legislation. As a statutory consultative body, in respect of a section 36 application (e.g. a windfarm which generates in excess of </a:t>
            </a:r>
            <a:r>
              <a:rPr lang="en-GB" sz="900" dirty="0" err="1">
                <a:effectLst/>
                <a:latin typeface="Arial" panose="020B0604020202020204" pitchFamily="34" charset="0"/>
                <a:ea typeface="Times New Roman" panose="02020603050405020304" pitchFamily="18" charset="0"/>
                <a:cs typeface="Times New Roman" panose="02020603050405020304" pitchFamily="18" charset="0"/>
              </a:rPr>
              <a:t>50MW</a:t>
            </a:r>
            <a:r>
              <a:rPr lang="en-GB" sz="900" dirty="0">
                <a:effectLst/>
                <a:latin typeface="Arial" panose="020B0604020202020204" pitchFamily="34" charset="0"/>
                <a:ea typeface="Times New Roman" panose="02020603050405020304" pitchFamily="18" charset="0"/>
                <a:cs typeface="Times New Roman" panose="02020603050405020304" pitchFamily="18" charset="0"/>
              </a:rPr>
              <a:t>) to Scottish Ministers, the Local Planning Authority will consider such applications against their relevant local development plans and guidance and provide a response to Scottish Ministers.   </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a:p>
            <a:r>
              <a:rPr lang="en-GB" dirty="0"/>
              <a:t>Outside if the</a:t>
            </a:r>
            <a:r>
              <a:rPr lang="en-GB" baseline="0" dirty="0"/>
              <a:t> mandatory requirement to refer an application to </a:t>
            </a:r>
            <a:r>
              <a:rPr lang="en-GB" baseline="0" dirty="0" err="1"/>
              <a:t>PLI</a:t>
            </a:r>
            <a:r>
              <a:rPr lang="en-GB" baseline="0" dirty="0"/>
              <a:t> if the relevant planning authority objects within the prescribed time period, Ministers also may refer an application to </a:t>
            </a:r>
            <a:r>
              <a:rPr lang="en-GB" baseline="0" dirty="0" err="1"/>
              <a:t>PLI</a:t>
            </a:r>
            <a:r>
              <a:rPr lang="en-GB" baseline="0" dirty="0"/>
              <a:t>, after considering any objections, if they consider if appropriate to do so. </a:t>
            </a:r>
            <a:endParaRPr lang="en-GB" dirty="0"/>
          </a:p>
          <a:p>
            <a:endParaRPr lang="en-GB" dirty="0"/>
          </a:p>
          <a:p>
            <a:r>
              <a:rPr lang="en-GB" dirty="0"/>
              <a:t>Scottish</a:t>
            </a:r>
            <a:r>
              <a:rPr lang="en-GB" baseline="0" dirty="0"/>
              <a:t> Ministers are decision maker assess the application in accordance with Schedule 9 of the Electricity Act  </a:t>
            </a:r>
            <a:endParaRPr lang="en-GB" dirty="0"/>
          </a:p>
        </p:txBody>
      </p:sp>
      <p:sp>
        <p:nvSpPr>
          <p:cNvPr id="4" name="Slide Number Placeholder 3"/>
          <p:cNvSpPr>
            <a:spLocks noGrp="1"/>
          </p:cNvSpPr>
          <p:nvPr>
            <p:ph type="sldNum" sz="quarter" idx="10"/>
          </p:nvPr>
        </p:nvSpPr>
        <p:spPr/>
        <p:txBody>
          <a:bodyPr/>
          <a:lstStyle/>
          <a:p>
            <a:fld id="{8CC460A6-DF19-4166-A225-CA21D0B9B2DB}" type="slidenum">
              <a:rPr lang="en-GB" smtClean="0"/>
              <a:pPr/>
              <a:t>11</a:t>
            </a:fld>
            <a:endParaRPr lang="en-GB"/>
          </a:p>
        </p:txBody>
      </p:sp>
    </p:spTree>
    <p:extLst>
      <p:ext uri="{BB962C8B-B14F-4D97-AF65-F5344CB8AC3E}">
        <p14:creationId xmlns:p14="http://schemas.microsoft.com/office/powerpoint/2010/main" val="2951171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Over last 11 years 45 Section 36 applications out of a total of 94 applications submitted have been referred to DPEA.</a:t>
            </a:r>
          </a:p>
          <a:p>
            <a:endParaRPr lang="en-GB" baseline="0" dirty="0"/>
          </a:p>
          <a:p>
            <a:r>
              <a:rPr lang="en-GB" baseline="0" dirty="0"/>
              <a:t>Graph provides a break down of these figures.   </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8CC460A6-DF19-4166-A225-CA21D0B9B2DB}" type="slidenum">
              <a:rPr lang="en-GB" smtClean="0"/>
              <a:pPr/>
              <a:t>12</a:t>
            </a:fld>
            <a:endParaRPr lang="en-GB"/>
          </a:p>
        </p:txBody>
      </p:sp>
    </p:spTree>
    <p:extLst>
      <p:ext uri="{BB962C8B-B14F-4D97-AF65-F5344CB8AC3E}">
        <p14:creationId xmlns:p14="http://schemas.microsoft.com/office/powerpoint/2010/main" val="3448437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900" kern="1200" dirty="0">
                <a:solidFill>
                  <a:schemeClr val="tx1"/>
                </a:solidFill>
                <a:effectLst/>
                <a:latin typeface="Arial" charset="0"/>
                <a:ea typeface="ＭＳ Ｐゴシック" charset="-128"/>
                <a:cs typeface="ＭＳ Ｐゴシック" charset="-128"/>
              </a:rPr>
              <a:t>Key message</a:t>
            </a:r>
            <a:r>
              <a:rPr lang="en-GB" sz="900" kern="1200" baseline="0" dirty="0">
                <a:solidFill>
                  <a:schemeClr val="tx1"/>
                </a:solidFill>
                <a:effectLst/>
                <a:latin typeface="Arial" charset="0"/>
                <a:ea typeface="ＭＳ Ｐゴシック" charset="-128"/>
                <a:cs typeface="ＭＳ Ｐゴシック" charset="-128"/>
              </a:rPr>
              <a:t> from </a:t>
            </a:r>
            <a:r>
              <a:rPr lang="en-GB" sz="900" kern="1200" dirty="0">
                <a:solidFill>
                  <a:schemeClr val="tx1"/>
                </a:solidFill>
                <a:effectLst/>
                <a:latin typeface="Arial" charset="0"/>
                <a:ea typeface="ＭＳ Ｐゴシック" charset="-128"/>
                <a:cs typeface="ＭＳ Ｐゴシック" charset="-128"/>
              </a:rPr>
              <a:t>Energy</a:t>
            </a:r>
            <a:r>
              <a:rPr lang="en-GB" sz="900" kern="1200" baseline="0" dirty="0">
                <a:solidFill>
                  <a:schemeClr val="tx1"/>
                </a:solidFill>
                <a:effectLst/>
                <a:latin typeface="Arial" charset="0"/>
                <a:ea typeface="ＭＳ Ｐゴシック" charset="-128"/>
                <a:cs typeface="ＭＳ Ｐゴシック" charset="-128"/>
              </a:rPr>
              <a:t> Strategy published Dec 2017 and Onshore Wind Policy Statement Dec 2017 – support for onshore wind energy developments in appropriate locations</a:t>
            </a:r>
            <a:endParaRPr lang="en-GB" sz="900" kern="1200" dirty="0">
              <a:solidFill>
                <a:schemeClr val="tx1"/>
              </a:solidFill>
              <a:effectLst/>
              <a:latin typeface="Arial" charset="0"/>
              <a:ea typeface="ＭＳ Ｐゴシック" charset="-128"/>
              <a:cs typeface="ＭＳ Ｐゴシック" charset="-128"/>
            </a:endParaRPr>
          </a:p>
          <a:p>
            <a:pPr lvl="0"/>
            <a:endParaRPr lang="en-GB" sz="900" kern="1200" dirty="0">
              <a:solidFill>
                <a:schemeClr val="tx1"/>
              </a:solidFill>
              <a:effectLst/>
              <a:latin typeface="Arial" charset="0"/>
              <a:ea typeface="ＭＳ Ｐゴシック" charset="-128"/>
              <a:cs typeface="ＭＳ Ｐゴシック" charset="-128"/>
            </a:endParaRPr>
          </a:p>
          <a:p>
            <a:pPr lvl="0"/>
            <a:r>
              <a:rPr lang="en-GB" sz="900" kern="1200" dirty="0">
                <a:solidFill>
                  <a:schemeClr val="tx1"/>
                </a:solidFill>
                <a:effectLst/>
                <a:latin typeface="Arial" charset="0"/>
                <a:ea typeface="ＭＳ Ｐゴシック" charset="-128"/>
                <a:cs typeface="ＭＳ Ｐゴシック" charset="-128"/>
              </a:rPr>
              <a:t>The Energy</a:t>
            </a:r>
            <a:r>
              <a:rPr lang="en-GB" sz="900" kern="1200" baseline="0" dirty="0">
                <a:solidFill>
                  <a:schemeClr val="tx1"/>
                </a:solidFill>
                <a:effectLst/>
                <a:latin typeface="Arial" charset="0"/>
                <a:ea typeface="ＭＳ Ｐゴシック" charset="-128"/>
                <a:cs typeface="ＭＳ Ｐゴシック" charset="-128"/>
              </a:rPr>
              <a:t> Strategy</a:t>
            </a:r>
            <a:r>
              <a:rPr lang="en-GB" sz="900" kern="1200" dirty="0">
                <a:solidFill>
                  <a:schemeClr val="tx1"/>
                </a:solidFill>
                <a:effectLst/>
                <a:latin typeface="Arial" charset="0"/>
                <a:ea typeface="ＭＳ Ｐゴシック" charset="-128"/>
                <a:cs typeface="ＭＳ Ｐゴシック" charset="-128"/>
              </a:rPr>
              <a:t> sets out a vision for the future energy system in Scotland through to 2050. It sets out the priorities for an integrated system-wide approach that considers the use and supply of energy for heat, power and transport. The strategy sets out two new targets for the Scottish energy system by 2030 – (1) the equivalent of 50% of the energy for Scotland’s heat, transport and electricity consumption to be supplied from renewable sources; (2) an increase by 30% in the productivity of energy uses across the Scottish economy. The strategy provides a long term vision to guide energy policy decisions to tackle the challenges of decarbonising heat and transport in order to meet Scotland’s long term energy and climate change targets. The </a:t>
            </a:r>
            <a:r>
              <a:rPr lang="en-GB" sz="900" kern="1200" dirty="0" err="1">
                <a:solidFill>
                  <a:schemeClr val="tx1"/>
                </a:solidFill>
                <a:effectLst/>
                <a:latin typeface="Arial" charset="0"/>
                <a:ea typeface="ＭＳ Ｐゴシック" charset="-128"/>
                <a:cs typeface="ＭＳ Ｐゴシック" charset="-128"/>
              </a:rPr>
              <a:t>OWPS</a:t>
            </a:r>
            <a:r>
              <a:rPr lang="en-GB" sz="900" kern="1200" dirty="0">
                <a:solidFill>
                  <a:schemeClr val="tx1"/>
                </a:solidFill>
                <a:effectLst/>
                <a:latin typeface="Arial" charset="0"/>
                <a:ea typeface="ＭＳ Ｐゴシック" charset="-128"/>
                <a:cs typeface="ＭＳ Ｐゴシック" charset="-128"/>
              </a:rPr>
              <a:t> reaffirms the vital role for onshore wind in meeting Scotland’s energy targets. The statement sets out the Scottish Government’s position for the ongoing need for more onshore wind development and capacity in locations across Scotland where it can be accommodated.</a:t>
            </a:r>
          </a:p>
          <a:p>
            <a:pPr lvl="0"/>
            <a:endParaRPr lang="en-GB" sz="900" kern="1200" dirty="0">
              <a:solidFill>
                <a:schemeClr val="tx1"/>
              </a:solidFill>
              <a:effectLst/>
              <a:latin typeface="Arial" charset="0"/>
              <a:ea typeface="ＭＳ Ｐゴシック" charset="-128"/>
              <a:cs typeface="ＭＳ Ｐゴシック" charset="-128"/>
            </a:endParaRPr>
          </a:p>
          <a:p>
            <a:pPr lvl="0"/>
            <a:r>
              <a:rPr lang="en-GB" sz="900" kern="1200" dirty="0">
                <a:solidFill>
                  <a:schemeClr val="tx1"/>
                </a:solidFill>
                <a:effectLst/>
                <a:latin typeface="Arial" charset="0"/>
                <a:ea typeface="ＭＳ Ｐゴシック" charset="-128"/>
                <a:cs typeface="ＭＳ Ｐゴシック" charset="-128"/>
              </a:rPr>
              <a:t>Section </a:t>
            </a:r>
            <a:r>
              <a:rPr lang="en-GB" sz="900" kern="1200" dirty="0" err="1">
                <a:solidFill>
                  <a:schemeClr val="tx1"/>
                </a:solidFill>
                <a:effectLst/>
                <a:latin typeface="Arial" charset="0"/>
                <a:ea typeface="ＭＳ Ｐゴシック" charset="-128"/>
                <a:cs typeface="ＭＳ Ｐゴシック" charset="-128"/>
              </a:rPr>
              <a:t>36C</a:t>
            </a:r>
            <a:r>
              <a:rPr lang="en-GB" sz="900" kern="1200" dirty="0">
                <a:solidFill>
                  <a:schemeClr val="tx1"/>
                </a:solidFill>
                <a:effectLst/>
                <a:latin typeface="Arial" charset="0"/>
                <a:ea typeface="ＭＳ Ｐゴシック" charset="-128"/>
                <a:cs typeface="ＭＳ Ｐゴシック" charset="-128"/>
              </a:rPr>
              <a:t> variation applications coming forward – emerging issues are Tip heights increasing and Aviation Lighting </a:t>
            </a:r>
          </a:p>
          <a:p>
            <a:pPr lvl="0"/>
            <a:endParaRPr lang="en-GB" sz="900" kern="1200" dirty="0">
              <a:solidFill>
                <a:schemeClr val="tx1"/>
              </a:solidFill>
              <a:effectLst/>
              <a:latin typeface="Arial" charset="0"/>
              <a:ea typeface="ＭＳ Ｐゴシック" charset="-128"/>
              <a:cs typeface="ＭＳ Ｐゴシック" charset="-128"/>
            </a:endParaRPr>
          </a:p>
          <a:p>
            <a:pPr lvl="0"/>
            <a:r>
              <a:rPr lang="en-GB" sz="900" kern="1200" dirty="0">
                <a:solidFill>
                  <a:schemeClr val="tx1"/>
                </a:solidFill>
                <a:effectLst/>
                <a:latin typeface="Arial" charset="0"/>
                <a:ea typeface="ＭＳ Ｐゴシック" charset="-128"/>
                <a:cs typeface="ＭＳ Ｐゴシック" charset="-128"/>
              </a:rPr>
              <a:t>Variation</a:t>
            </a:r>
            <a:r>
              <a:rPr lang="en-GB" sz="900" kern="1200" baseline="0" dirty="0">
                <a:solidFill>
                  <a:schemeClr val="tx1"/>
                </a:solidFill>
                <a:effectLst/>
                <a:latin typeface="Arial" charset="0"/>
                <a:ea typeface="ＭＳ Ｐゴシック" charset="-128"/>
                <a:cs typeface="ＭＳ Ｐゴシック" charset="-128"/>
              </a:rPr>
              <a:t> applications are currently with ECU and may be referred to DPEA for </a:t>
            </a:r>
            <a:r>
              <a:rPr lang="en-GB" sz="900" kern="1200" baseline="0" dirty="0" err="1">
                <a:solidFill>
                  <a:schemeClr val="tx1"/>
                </a:solidFill>
                <a:effectLst/>
                <a:latin typeface="Arial" charset="0"/>
                <a:ea typeface="ＭＳ Ｐゴシック" charset="-128"/>
                <a:cs typeface="ＭＳ Ｐゴシック" charset="-128"/>
              </a:rPr>
              <a:t>PLI</a:t>
            </a:r>
            <a:r>
              <a:rPr lang="en-GB" sz="900" kern="1200" baseline="0" dirty="0">
                <a:solidFill>
                  <a:schemeClr val="tx1"/>
                </a:solidFill>
                <a:effectLst/>
                <a:latin typeface="Arial" charset="0"/>
                <a:ea typeface="ＭＳ Ｐゴシック" charset="-128"/>
                <a:cs typeface="ＭＳ Ｐゴシック" charset="-128"/>
              </a:rPr>
              <a:t> in the future – covering variations for life extension, height increases. Each proposal considered on a case by case basis.   </a:t>
            </a:r>
            <a:endParaRPr lang="en-GB" sz="900" kern="1200" dirty="0">
              <a:solidFill>
                <a:schemeClr val="tx1"/>
              </a:solidFill>
              <a:effectLst/>
              <a:latin typeface="Arial" charset="0"/>
              <a:ea typeface="ＭＳ Ｐゴシック" charset="-128"/>
              <a:cs typeface="ＭＳ Ｐゴシック" charset="-128"/>
            </a:endParaRPr>
          </a:p>
          <a:p>
            <a:endParaRPr lang="en-GB" dirty="0"/>
          </a:p>
        </p:txBody>
      </p:sp>
      <p:sp>
        <p:nvSpPr>
          <p:cNvPr id="4" name="Slide Number Placeholder 3"/>
          <p:cNvSpPr>
            <a:spLocks noGrp="1"/>
          </p:cNvSpPr>
          <p:nvPr>
            <p:ph type="sldNum" sz="quarter" idx="10"/>
          </p:nvPr>
        </p:nvSpPr>
        <p:spPr/>
        <p:txBody>
          <a:bodyPr/>
          <a:lstStyle/>
          <a:p>
            <a:fld id="{8CC460A6-DF19-4166-A225-CA21D0B9B2DB}" type="slidenum">
              <a:rPr lang="en-GB" smtClean="0"/>
              <a:pPr/>
              <a:t>13</a:t>
            </a:fld>
            <a:endParaRPr lang="en-GB"/>
          </a:p>
        </p:txBody>
      </p:sp>
    </p:spTree>
    <p:extLst>
      <p:ext uri="{BB962C8B-B14F-4D97-AF65-F5344CB8AC3E}">
        <p14:creationId xmlns:p14="http://schemas.microsoft.com/office/powerpoint/2010/main" val="207237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C460A6-DF19-4166-A225-CA21D0B9B2DB}" type="slidenum">
              <a:rPr lang="en-GB" smtClean="0"/>
              <a:pPr/>
              <a:t>14</a:t>
            </a:fld>
            <a:endParaRPr lang="en-GB"/>
          </a:p>
        </p:txBody>
      </p:sp>
    </p:spTree>
    <p:extLst>
      <p:ext uri="{BB962C8B-B14F-4D97-AF65-F5344CB8AC3E}">
        <p14:creationId xmlns:p14="http://schemas.microsoft.com/office/powerpoint/2010/main" val="454355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p:txBody>
          <a:bodyPr/>
          <a:lstStyle>
            <a:lvl1pPr defTabSz="904499" eaLnBrk="0" hangingPunct="0">
              <a:defRPr sz="900" b="1">
                <a:solidFill>
                  <a:srgbClr val="003366"/>
                </a:solidFill>
                <a:latin typeface="Arial" charset="0"/>
                <a:ea typeface="ＭＳ Ｐゴシック" charset="-128"/>
              </a:defRPr>
            </a:lvl1pPr>
            <a:lvl2pPr marL="26124953" indent="-25810632" defTabSz="904499" eaLnBrk="0" hangingPunct="0">
              <a:defRPr sz="900" b="1">
                <a:solidFill>
                  <a:srgbClr val="003366"/>
                </a:solidFill>
                <a:latin typeface="Arial" charset="0"/>
                <a:ea typeface="ＭＳ Ｐゴシック" charset="-128"/>
              </a:defRPr>
            </a:lvl2pPr>
            <a:lvl3pPr eaLnBrk="0" hangingPunct="0">
              <a:defRPr sz="900" b="1">
                <a:solidFill>
                  <a:srgbClr val="003366"/>
                </a:solidFill>
                <a:latin typeface="Arial" charset="0"/>
                <a:ea typeface="ＭＳ Ｐゴシック" charset="-128"/>
              </a:defRPr>
            </a:lvl3pPr>
            <a:lvl4pPr eaLnBrk="0" hangingPunct="0">
              <a:defRPr sz="900" b="1">
                <a:solidFill>
                  <a:srgbClr val="003366"/>
                </a:solidFill>
                <a:latin typeface="Arial" charset="0"/>
                <a:ea typeface="ＭＳ Ｐゴシック" charset="-128"/>
              </a:defRPr>
            </a:lvl4pPr>
            <a:lvl5pPr eaLnBrk="0" hangingPunct="0">
              <a:defRPr sz="900" b="1">
                <a:solidFill>
                  <a:srgbClr val="003366"/>
                </a:solidFill>
                <a:latin typeface="Arial" charset="0"/>
                <a:ea typeface="ＭＳ Ｐゴシック" charset="-128"/>
              </a:defRPr>
            </a:lvl5pPr>
            <a:lvl6pPr marL="316520" eaLnBrk="0" fontAlgn="base" hangingPunct="0">
              <a:spcBef>
                <a:spcPct val="0"/>
              </a:spcBef>
              <a:spcAft>
                <a:spcPct val="0"/>
              </a:spcAft>
              <a:defRPr sz="900" b="1">
                <a:solidFill>
                  <a:srgbClr val="003366"/>
                </a:solidFill>
                <a:latin typeface="Arial" charset="0"/>
                <a:ea typeface="ＭＳ Ｐゴシック" charset="-128"/>
              </a:defRPr>
            </a:lvl6pPr>
            <a:lvl7pPr marL="633039" eaLnBrk="0" fontAlgn="base" hangingPunct="0">
              <a:spcBef>
                <a:spcPct val="0"/>
              </a:spcBef>
              <a:spcAft>
                <a:spcPct val="0"/>
              </a:spcAft>
              <a:defRPr sz="900" b="1">
                <a:solidFill>
                  <a:srgbClr val="003366"/>
                </a:solidFill>
                <a:latin typeface="Arial" charset="0"/>
                <a:ea typeface="ＭＳ Ｐゴシック" charset="-128"/>
              </a:defRPr>
            </a:lvl7pPr>
            <a:lvl8pPr marL="949559" eaLnBrk="0" fontAlgn="base" hangingPunct="0">
              <a:spcBef>
                <a:spcPct val="0"/>
              </a:spcBef>
              <a:spcAft>
                <a:spcPct val="0"/>
              </a:spcAft>
              <a:defRPr sz="900" b="1">
                <a:solidFill>
                  <a:srgbClr val="003366"/>
                </a:solidFill>
                <a:latin typeface="Arial" charset="0"/>
                <a:ea typeface="ＭＳ Ｐゴシック" charset="-128"/>
              </a:defRPr>
            </a:lvl8pPr>
            <a:lvl9pPr marL="1266078" eaLnBrk="0" fontAlgn="base" hangingPunct="0">
              <a:spcBef>
                <a:spcPct val="0"/>
              </a:spcBef>
              <a:spcAft>
                <a:spcPct val="0"/>
              </a:spcAft>
              <a:defRPr sz="900" b="1">
                <a:solidFill>
                  <a:srgbClr val="003366"/>
                </a:solidFill>
                <a:latin typeface="Arial" charset="0"/>
                <a:ea typeface="ＭＳ Ｐゴシック" charset="-128"/>
              </a:defRPr>
            </a:lvl9pPr>
          </a:lstStyle>
          <a:p>
            <a:pPr eaLnBrk="1" hangingPunct="1"/>
            <a:fld id="{4DA93C35-97AC-4597-A050-5F5B22601216}" type="slidenum">
              <a:rPr lang="en-GB" sz="1200" b="0">
                <a:solidFill>
                  <a:schemeClr val="tx1"/>
                </a:solidFill>
              </a:rPr>
              <a:pPr eaLnBrk="1" hangingPunct="1"/>
              <a:t>15</a:t>
            </a:fld>
            <a:endParaRPr lang="en-GB" sz="1200" b="0">
              <a:solidFill>
                <a:schemeClr val="tx1"/>
              </a:solidFill>
            </a:endParaRPr>
          </a:p>
        </p:txBody>
      </p:sp>
      <p:sp>
        <p:nvSpPr>
          <p:cNvPr id="15363" name="Rectangle 2"/>
          <p:cNvSpPr>
            <a:spLocks noGrp="1" noRot="1" noChangeAspect="1" noChangeArrowheads="1" noTextEdit="1"/>
          </p:cNvSpPr>
          <p:nvPr>
            <p:ph type="sldImg"/>
          </p:nvPr>
        </p:nvSpPr>
        <p:spPr>
          <a:xfrm>
            <a:off x="709613" y="744538"/>
            <a:ext cx="5378450" cy="3724275"/>
          </a:xfrm>
          <a:ln/>
        </p:spPr>
      </p:sp>
      <p:sp>
        <p:nvSpPr>
          <p:cNvPr id="15364" name="Rectangle 3"/>
          <p:cNvSpPr>
            <a:spLocks noGrp="1" noChangeArrowheads="1"/>
          </p:cNvSpPr>
          <p:nvPr>
            <p:ph type="body" idx="1"/>
          </p:nvPr>
        </p:nvSpPr>
        <p:spPr/>
        <p:txBody>
          <a:bodyPr/>
          <a:lstStyle/>
          <a:p>
            <a:pPr eaLnBrk="1" hangingPunct="1"/>
            <a:r>
              <a:rPr lang="en-US" dirty="0"/>
              <a:t>Thank everyone for listening – explain how some of the essential information is </a:t>
            </a:r>
            <a:r>
              <a:rPr lang="en-US" baseline="0" dirty="0"/>
              <a:t>on the hand outs of the presentation that Diane helpfully printed off (email address  - comparison of planning and </a:t>
            </a:r>
            <a:r>
              <a:rPr lang="en-US" baseline="0" dirty="0" err="1"/>
              <a:t>s36</a:t>
            </a:r>
            <a:r>
              <a:rPr lang="en-US" baseline="0" dirty="0"/>
              <a:t> </a:t>
            </a:r>
            <a:r>
              <a:rPr lang="en-US" baseline="0" dirty="0" err="1"/>
              <a:t>etc</a:t>
            </a:r>
            <a:r>
              <a:rPr lang="en-US" baseline="0" dirty="0"/>
              <a:t>) and </a:t>
            </a:r>
            <a:r>
              <a:rPr lang="en-US" dirty="0"/>
              <a:t>invite questions?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overview of the contents of today’s presentation.</a:t>
            </a:r>
          </a:p>
          <a:p>
            <a:endParaRPr lang="en-GB" dirty="0"/>
          </a:p>
          <a:p>
            <a:r>
              <a:rPr lang="en-GB" dirty="0"/>
              <a:t>Signpost that questions will be taken at the end.</a:t>
            </a:r>
          </a:p>
        </p:txBody>
      </p:sp>
      <p:sp>
        <p:nvSpPr>
          <p:cNvPr id="4" name="Slide Number Placeholder 3"/>
          <p:cNvSpPr>
            <a:spLocks noGrp="1"/>
          </p:cNvSpPr>
          <p:nvPr>
            <p:ph type="sldNum" sz="quarter" idx="10"/>
          </p:nvPr>
        </p:nvSpPr>
        <p:spPr/>
        <p:txBody>
          <a:bodyPr/>
          <a:lstStyle/>
          <a:p>
            <a:fld id="{8CC460A6-DF19-4166-A225-CA21D0B9B2DB}" type="slidenum">
              <a:rPr lang="en-GB" smtClean="0"/>
              <a:pPr/>
              <a:t>2</a:t>
            </a:fld>
            <a:endParaRPr lang="en-GB"/>
          </a:p>
        </p:txBody>
      </p:sp>
    </p:spTree>
    <p:extLst>
      <p:ext uri="{BB962C8B-B14F-4D97-AF65-F5344CB8AC3E}">
        <p14:creationId xmlns:p14="http://schemas.microsoft.com/office/powerpoint/2010/main" val="1317015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Chat</a:t>
            </a:r>
            <a:r>
              <a:rPr lang="en-GB" baseline="0" dirty="0"/>
              <a:t> about the structure of the team and the other SG departments that support our functions like planning and architecture, </a:t>
            </a:r>
            <a:r>
              <a:rPr lang="en-GB" baseline="0" dirty="0" err="1"/>
              <a:t>SGLD</a:t>
            </a:r>
            <a:r>
              <a:rPr lang="en-GB" baseline="0" dirty="0"/>
              <a:t> and </a:t>
            </a:r>
            <a:r>
              <a:rPr lang="en-GB" baseline="0" dirty="0" err="1"/>
              <a:t>OCEA</a:t>
            </a:r>
            <a:r>
              <a:rPr lang="en-GB" baseline="0" dirty="0"/>
              <a:t> etc. Explain that we are based in Glasgow  (Atlantic Quay) – refer to very indistinct arrow!! How we can be contacted at the attached email address and our case work can be viewed at www. etc.  Explain how the case officer can be contacted by quoting the reference number and emailing us at the generic admin address.</a:t>
            </a:r>
          </a:p>
          <a:p>
            <a:endParaRPr lang="en-GB" baseline="0" dirty="0"/>
          </a:p>
          <a:p>
            <a:r>
              <a:rPr lang="en-GB" baseline="0" dirty="0"/>
              <a:t>Give a quick overview of the structure of the teams and discuss how representations are made with poor Joyce having the lion’s share of responsibility in recording and publishing representations in respect of our applications.</a:t>
            </a:r>
          </a:p>
          <a:p>
            <a:endParaRPr lang="en-GB" baseline="0" dirty="0"/>
          </a:p>
          <a:p>
            <a:r>
              <a:rPr lang="en-GB" baseline="0" dirty="0"/>
              <a:t>Overview of other work handled general enquiries in respect of the case work – Ministerial briefings, media enquiries, requests under FoI etc. input into other team’s and their policy work.</a:t>
            </a:r>
            <a:endParaRPr lang="en-GB" dirty="0"/>
          </a:p>
        </p:txBody>
      </p:sp>
      <p:sp>
        <p:nvSpPr>
          <p:cNvPr id="4" name="Slide Number Placeholder 3"/>
          <p:cNvSpPr>
            <a:spLocks noGrp="1"/>
          </p:cNvSpPr>
          <p:nvPr>
            <p:ph type="sldNum" sz="quarter" idx="10"/>
          </p:nvPr>
        </p:nvSpPr>
        <p:spPr/>
        <p:txBody>
          <a:bodyPr/>
          <a:lstStyle/>
          <a:p>
            <a:fld id="{8CC460A6-DF19-4166-A225-CA21D0B9B2DB}" type="slidenum">
              <a:rPr lang="en-GB" smtClean="0"/>
              <a:pPr/>
              <a:t>3</a:t>
            </a:fld>
            <a:endParaRPr lang="en-GB"/>
          </a:p>
        </p:txBody>
      </p:sp>
    </p:spTree>
    <p:extLst>
      <p:ext uri="{BB962C8B-B14F-4D97-AF65-F5344CB8AC3E}">
        <p14:creationId xmlns:p14="http://schemas.microsoft.com/office/powerpoint/2010/main" val="2254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the slide.</a:t>
            </a:r>
          </a:p>
          <a:p>
            <a:endParaRPr lang="en-GB" dirty="0"/>
          </a:p>
          <a:p>
            <a:r>
              <a:rPr lang="en-GB" dirty="0"/>
              <a:t>Explain that all of the team have responsibility for a mix of applications.</a:t>
            </a:r>
          </a:p>
          <a:p>
            <a:endParaRPr lang="en-GB" dirty="0"/>
          </a:p>
          <a:p>
            <a:r>
              <a:rPr lang="en-GB" dirty="0"/>
              <a:t>Explain that application fees have recently been reviewed and that increases are expected to be implemented sometime</a:t>
            </a:r>
            <a:r>
              <a:rPr lang="en-GB" baseline="0" dirty="0"/>
              <a:t> in</a:t>
            </a:r>
            <a:r>
              <a:rPr lang="en-GB" dirty="0"/>
              <a:t> May 2019 – this now includes fees for variations.  That we can’t charge fees for NWs, CPOs or pre-application processes like scoping, screening, inception meetings etc.</a:t>
            </a:r>
          </a:p>
          <a:p>
            <a:endParaRPr lang="en-GB" dirty="0"/>
          </a:p>
        </p:txBody>
      </p:sp>
      <p:sp>
        <p:nvSpPr>
          <p:cNvPr id="4" name="Slide Number Placeholder 3"/>
          <p:cNvSpPr>
            <a:spLocks noGrp="1"/>
          </p:cNvSpPr>
          <p:nvPr>
            <p:ph type="sldNum" sz="quarter" idx="10"/>
          </p:nvPr>
        </p:nvSpPr>
        <p:spPr/>
        <p:txBody>
          <a:bodyPr/>
          <a:lstStyle/>
          <a:p>
            <a:fld id="{8CC460A6-DF19-4166-A225-CA21D0B9B2DB}" type="slidenum">
              <a:rPr lang="en-GB" smtClean="0"/>
              <a:pPr/>
              <a:t>4</a:t>
            </a:fld>
            <a:endParaRPr lang="en-GB"/>
          </a:p>
        </p:txBody>
      </p:sp>
    </p:spTree>
    <p:extLst>
      <p:ext uri="{BB962C8B-B14F-4D97-AF65-F5344CB8AC3E}">
        <p14:creationId xmlns:p14="http://schemas.microsoft.com/office/powerpoint/2010/main" val="3757419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section 36 applications – i.e. applications for consent for the construction, extension and operation of electricity generating stations with a capacity in excess of 50 megawatts  represent (in</a:t>
            </a:r>
            <a:r>
              <a:rPr lang="en-GB" baseline="0" dirty="0"/>
              <a:t> process terms) our biggest interaction with DPEA – although not in volume, the gold medal in that category goes to necessary wayleaves which we will talk about later.</a:t>
            </a:r>
          </a:p>
          <a:p>
            <a:endParaRPr lang="en-GB" baseline="0" dirty="0"/>
          </a:p>
          <a:p>
            <a:r>
              <a:rPr lang="en-GB" baseline="0" dirty="0"/>
              <a:t>This chart represents our current case load.  I say case load rather than applications because not all of the cases referred to here represent “formal” applications – some are proposed applications that we have sight of in advance of scoping or where applicants don’t intend to formally scope. </a:t>
            </a:r>
          </a:p>
          <a:p>
            <a:endParaRPr lang="en-GB" baseline="0" dirty="0"/>
          </a:p>
          <a:p>
            <a:r>
              <a:rPr lang="en-GB" baseline="0" dirty="0"/>
              <a:t>These generally relate to wind farm generating stations although there has recently been a solar farm consented by Ministers and there are now a couple of </a:t>
            </a:r>
            <a:r>
              <a:rPr lang="en-GB" baseline="0" dirty="0" err="1"/>
              <a:t>Hydros</a:t>
            </a:r>
            <a:r>
              <a:rPr lang="en-GB" baseline="0" dirty="0"/>
              <a:t> back again in the mix</a:t>
            </a:r>
          </a:p>
          <a:p>
            <a:endParaRPr lang="en-GB" baseline="0" dirty="0"/>
          </a:p>
          <a:p>
            <a:endParaRPr lang="en-GB" baseline="0" dirty="0"/>
          </a:p>
          <a:p>
            <a:r>
              <a:rPr lang="en-GB" dirty="0"/>
              <a:t>A</a:t>
            </a:r>
            <a:r>
              <a:rPr lang="en-GB" baseline="0" dirty="0"/>
              <a:t> fair bit of our resources are used in pre-app (as you can see from the chart) out of those 44 pre-app - 15 are pre-scoping or screening.   There are Benefits of early engagement with developers – it allows the case officers to get to know the application in advance of its submission and it allows us as a team to have a bigger overview of cumulative impacts of the developments.  10 of those pre-app are about to be submitted and will be out to consultation soon where details will available on our website allowing members of the public to interact with the process.</a:t>
            </a:r>
          </a:p>
          <a:p>
            <a:endParaRPr lang="en-GB" baseline="0" dirty="0"/>
          </a:p>
          <a:p>
            <a:r>
              <a:rPr lang="en-GB" baseline="0" dirty="0"/>
              <a:t>A larger number than ever before of our case load is taken up by variation applications. We’ve seen increases in these applications over the last 2 years – 8 or so with us with more in the pipeline. </a:t>
            </a:r>
          </a:p>
          <a:p>
            <a:endParaRPr lang="en-GB" baseline="0" dirty="0"/>
          </a:p>
          <a:p>
            <a:r>
              <a:rPr lang="en-GB" baseline="0" dirty="0"/>
              <a:t>Since 2007 – 124 section 36 determinations have been made – approx. 47 of these were referred to </a:t>
            </a:r>
            <a:r>
              <a:rPr lang="en-GB" baseline="0" dirty="0" err="1"/>
              <a:t>PLI</a:t>
            </a:r>
            <a:r>
              <a:rPr lang="en-GB" baseline="0" dirty="0"/>
              <a:t> (approx. 38%) although over the last 5 years this figure has risen to 50% (28 out of 55). </a:t>
            </a:r>
          </a:p>
          <a:p>
            <a:endParaRPr lang="en-GB" baseline="0" dirty="0"/>
          </a:p>
          <a:p>
            <a:r>
              <a:rPr lang="en-GB" baseline="0" dirty="0"/>
              <a:t>Since 2007 – approx. 47% have resulted in a refusal (22 out the 47).  Again that figure rises very slightly in the same 5 year period with exactly 50% being refused (14 out of 28). </a:t>
            </a:r>
          </a:p>
          <a:p>
            <a:endParaRPr lang="en-GB" baseline="0" dirty="0"/>
          </a:p>
          <a:p>
            <a:r>
              <a:rPr lang="en-GB" baseline="0" dirty="0"/>
              <a:t>We can therefore estimate that roughly 40- 50% of our applications will result in a </a:t>
            </a:r>
            <a:r>
              <a:rPr lang="en-GB" baseline="0" dirty="0" err="1"/>
              <a:t>PLI</a:t>
            </a:r>
            <a:r>
              <a:rPr lang="en-GB" baseline="0" dirty="0"/>
              <a:t> – with the odd exception these are almost always a wind farm.  With a resulting 50% of these ending in a consent.  It’s difficult to predict at the moment if the increasing number of variation applications will have an impact on the amount of referrals to </a:t>
            </a:r>
            <a:r>
              <a:rPr lang="en-GB" baseline="0" dirty="0" err="1"/>
              <a:t>PLI</a:t>
            </a:r>
            <a:r>
              <a:rPr lang="en-GB" baseline="0" dirty="0"/>
              <a:t> – we’ve not really had enough to analyse any trends yet.  We’ll speak a bit more about these applications later on in the presentation. </a:t>
            </a:r>
            <a:endParaRPr lang="en-GB" dirty="0"/>
          </a:p>
        </p:txBody>
      </p:sp>
      <p:sp>
        <p:nvSpPr>
          <p:cNvPr id="4" name="Slide Number Placeholder 3"/>
          <p:cNvSpPr>
            <a:spLocks noGrp="1"/>
          </p:cNvSpPr>
          <p:nvPr>
            <p:ph type="sldNum" sz="quarter" idx="10"/>
          </p:nvPr>
        </p:nvSpPr>
        <p:spPr/>
        <p:txBody>
          <a:bodyPr/>
          <a:lstStyle/>
          <a:p>
            <a:fld id="{8CC460A6-DF19-4166-A225-CA21D0B9B2DB}" type="slidenum">
              <a:rPr lang="en-GB" smtClean="0"/>
              <a:pPr/>
              <a:t>5</a:t>
            </a:fld>
            <a:endParaRPr lang="en-GB"/>
          </a:p>
        </p:txBody>
      </p:sp>
    </p:spTree>
    <p:extLst>
      <p:ext uri="{BB962C8B-B14F-4D97-AF65-F5344CB8AC3E}">
        <p14:creationId xmlns:p14="http://schemas.microsoft.com/office/powerpoint/2010/main" val="3296658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What</a:t>
            </a:r>
            <a:r>
              <a:rPr lang="en-GB" b="1" baseline="0" dirty="0"/>
              <a:t> the slide represents – </a:t>
            </a:r>
            <a:r>
              <a:rPr lang="en-GB" b="0" baseline="0" dirty="0"/>
              <a:t>the volume of applications other than applications under section 36 or section </a:t>
            </a:r>
            <a:r>
              <a:rPr lang="en-GB" b="0" baseline="0" dirty="0" err="1"/>
              <a:t>36c</a:t>
            </a:r>
            <a:r>
              <a:rPr lang="en-GB" b="0" baseline="0" dirty="0"/>
              <a:t> submitted to Ministers.  Section 37 applications without an </a:t>
            </a:r>
            <a:r>
              <a:rPr lang="en-GB" b="0" baseline="0" dirty="0" err="1"/>
              <a:t>EIA</a:t>
            </a:r>
            <a:r>
              <a:rPr lang="en-GB" b="0" baseline="0" dirty="0"/>
              <a:t> are generally dealt with under delegated authority by officials in ECU and as far as I am aware there have never been any referrals to </a:t>
            </a:r>
            <a:r>
              <a:rPr lang="en-GB" b="0" baseline="0" dirty="0" err="1"/>
              <a:t>PLI</a:t>
            </a:r>
            <a:r>
              <a:rPr lang="en-GB" b="0" baseline="0" dirty="0"/>
              <a:t>?  For section 37 applications with an </a:t>
            </a:r>
            <a:r>
              <a:rPr lang="en-GB" b="0" baseline="0" dirty="0" err="1"/>
              <a:t>EIA</a:t>
            </a:r>
            <a:r>
              <a:rPr lang="en-GB" b="0" baseline="0" dirty="0"/>
              <a:t> – the number of applications are fewer over all and the amount referred to </a:t>
            </a:r>
            <a:r>
              <a:rPr lang="en-GB" b="0" baseline="0" dirty="0" err="1"/>
              <a:t>PLI</a:t>
            </a:r>
            <a:r>
              <a:rPr lang="en-GB" b="0" baseline="0" dirty="0"/>
              <a:t> even lower still (approx. 3 since 2007 I think  -  2 of those formed part of the Beauly Denny transmission line).</a:t>
            </a:r>
          </a:p>
          <a:p>
            <a:endParaRPr lang="en-GB" b="0" baseline="0" dirty="0"/>
          </a:p>
          <a:p>
            <a:r>
              <a:rPr lang="en-GB" b="0" baseline="0" dirty="0"/>
              <a:t>Necessary Wayleaves by far represent the biggest volume of applications that make their way to the DPEA and result in cross departmental engagement – although arguably they are not quite as interesting to the wider public as section 36 applications are  - nor as technically complex– although I guess that depends on who you are!</a:t>
            </a:r>
          </a:p>
          <a:p>
            <a:endParaRPr lang="en-GB" b="0" baseline="0" dirty="0"/>
          </a:p>
          <a:p>
            <a:r>
              <a:rPr lang="en-GB" b="0" baseline="0" dirty="0"/>
              <a:t>Hand over to Alan to Alan to talk a bit more about Necessary Wayleaves and CPOs</a:t>
            </a:r>
            <a:endParaRPr lang="en-GB" b="1" baseline="0" dirty="0"/>
          </a:p>
          <a:p>
            <a:endParaRPr lang="en-GB" b="1"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8CC460A6-DF19-4166-A225-CA21D0B9B2DB}" type="slidenum">
              <a:rPr lang="en-GB" smtClean="0"/>
              <a:pPr/>
              <a:t>6</a:t>
            </a:fld>
            <a:endParaRPr lang="en-GB"/>
          </a:p>
        </p:txBody>
      </p:sp>
    </p:spTree>
    <p:extLst>
      <p:ext uri="{BB962C8B-B14F-4D97-AF65-F5344CB8AC3E}">
        <p14:creationId xmlns:p14="http://schemas.microsoft.com/office/powerpoint/2010/main" val="3110568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CC460A6-DF19-4166-A225-CA21D0B9B2DB}" type="slidenum">
              <a:rPr lang="en-GB" smtClean="0"/>
              <a:pPr/>
              <a:t>7</a:t>
            </a:fld>
            <a:endParaRPr lang="en-GB"/>
          </a:p>
        </p:txBody>
      </p:sp>
    </p:spTree>
    <p:extLst>
      <p:ext uri="{BB962C8B-B14F-4D97-AF65-F5344CB8AC3E}">
        <p14:creationId xmlns:p14="http://schemas.microsoft.com/office/powerpoint/2010/main" val="2707838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C460A6-DF19-4166-A225-CA21D0B9B2DB}" type="slidenum">
              <a:rPr lang="en-GB" smtClean="0"/>
              <a:pPr/>
              <a:t>8</a:t>
            </a:fld>
            <a:endParaRPr lang="en-GB"/>
          </a:p>
        </p:txBody>
      </p:sp>
    </p:spTree>
    <p:extLst>
      <p:ext uri="{BB962C8B-B14F-4D97-AF65-F5344CB8AC3E}">
        <p14:creationId xmlns:p14="http://schemas.microsoft.com/office/powerpoint/2010/main" val="3279408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CC460A6-DF19-4166-A225-CA21D0B9B2DB}" type="slidenum">
              <a:rPr lang="en-GB" smtClean="0"/>
              <a:pPr/>
              <a:t>9</a:t>
            </a:fld>
            <a:endParaRPr lang="en-GB"/>
          </a:p>
        </p:txBody>
      </p:sp>
    </p:spTree>
    <p:extLst>
      <p:ext uri="{BB962C8B-B14F-4D97-AF65-F5344CB8AC3E}">
        <p14:creationId xmlns:p14="http://schemas.microsoft.com/office/powerpoint/2010/main" val="666502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3197" y="2130653"/>
            <a:ext cx="8419609" cy="1469571"/>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868001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sz="quarter" idx="10"/>
          </p:nvPr>
        </p:nvSpPr>
        <p:spPr>
          <a:xfrm>
            <a:off x="194091" y="6525759"/>
            <a:ext cx="2313120" cy="216580"/>
          </a:xfrm>
          <a:prstGeom prst="rect">
            <a:avLst/>
          </a:prstGeom>
          <a:ln/>
        </p:spPr>
        <p:txBody>
          <a:bodyPr/>
          <a:lstStyle>
            <a:lvl1pPr>
              <a:defRPr/>
            </a:lvl1pPr>
          </a:lstStyle>
          <a:p>
            <a:fld id="{0262A601-1B5D-456A-ACD0-17AED2D87BCB}" type="slidenum">
              <a:rPr lang="en-GB"/>
              <a:pPr/>
              <a:t>‹#›</a:t>
            </a:fld>
            <a:endParaRPr lang="en-GB"/>
          </a:p>
        </p:txBody>
      </p:sp>
    </p:spTree>
    <p:extLst>
      <p:ext uri="{BB962C8B-B14F-4D97-AF65-F5344CB8AC3E}">
        <p14:creationId xmlns:p14="http://schemas.microsoft.com/office/powerpoint/2010/main" val="4241572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5604" y="44224"/>
            <a:ext cx="2340145" cy="6337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5168" y="44224"/>
            <a:ext cx="6902507" cy="6337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sz="quarter" idx="10"/>
          </p:nvPr>
        </p:nvSpPr>
        <p:spPr>
          <a:xfrm>
            <a:off x="194091" y="6525759"/>
            <a:ext cx="2313120" cy="216580"/>
          </a:xfrm>
          <a:prstGeom prst="rect">
            <a:avLst/>
          </a:prstGeom>
          <a:ln/>
        </p:spPr>
        <p:txBody>
          <a:bodyPr/>
          <a:lstStyle>
            <a:lvl1pPr>
              <a:defRPr/>
            </a:lvl1pPr>
          </a:lstStyle>
          <a:p>
            <a:fld id="{EDC6A560-DDE0-49A9-BFB9-04AE613DF5C0}" type="slidenum">
              <a:rPr lang="en-GB"/>
              <a:pPr/>
              <a:t>‹#›</a:t>
            </a:fld>
            <a:endParaRPr lang="en-GB"/>
          </a:p>
        </p:txBody>
      </p:sp>
    </p:spTree>
    <p:extLst>
      <p:ext uri="{BB962C8B-B14F-4D97-AF65-F5344CB8AC3E}">
        <p14:creationId xmlns:p14="http://schemas.microsoft.com/office/powerpoint/2010/main" val="2721621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22695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7" y="4406448"/>
            <a:ext cx="8419609" cy="1362982"/>
          </a:xfrm>
        </p:spPr>
        <p:txBody>
          <a:bodyPr anchor="t"/>
          <a:lstStyle>
            <a:lvl1pPr algn="l">
              <a:defRPr sz="3000" b="1"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782507" y="2906259"/>
            <a:ext cx="8419609" cy="1500187"/>
          </a:xfrm>
        </p:spPr>
        <p:txBody>
          <a:bodyPr anchor="b"/>
          <a:lstStyle>
            <a:lvl1pPr marL="0" indent="0">
              <a:buNone/>
              <a:defRPr sz="1500">
                <a:solidFill>
                  <a:schemeClr val="tx1"/>
                </a:solidFill>
              </a:defRPr>
            </a:lvl1pPr>
            <a:lvl2pPr marL="342015" indent="0">
              <a:buNone/>
              <a:defRPr sz="1300"/>
            </a:lvl2pPr>
            <a:lvl3pPr marL="684031" indent="0">
              <a:buNone/>
              <a:defRPr sz="1200"/>
            </a:lvl3pPr>
            <a:lvl4pPr marL="1026046" indent="0">
              <a:buNone/>
              <a:defRPr sz="1000"/>
            </a:lvl4pPr>
            <a:lvl5pPr marL="1368061" indent="0">
              <a:buNone/>
              <a:defRPr sz="1000"/>
            </a:lvl5pPr>
            <a:lvl6pPr marL="1710076" indent="0">
              <a:buNone/>
              <a:defRPr sz="1000"/>
            </a:lvl6pPr>
            <a:lvl7pPr marL="2052092" indent="0">
              <a:buNone/>
              <a:defRPr sz="1000"/>
            </a:lvl7pPr>
            <a:lvl8pPr marL="2394107" indent="0">
              <a:buNone/>
              <a:defRPr sz="1000"/>
            </a:lvl8pPr>
            <a:lvl9pPr marL="2736123" indent="0">
              <a:buNone/>
              <a:defRPr sz="1000"/>
            </a:lvl9pPr>
          </a:lstStyle>
          <a:p>
            <a:pPr lvl="0"/>
            <a:r>
              <a:rPr lang="en-US"/>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71576" y="6361125"/>
            <a:ext cx="1893168" cy="344811"/>
          </a:xfrm>
          <a:prstGeom prst="rect">
            <a:avLst/>
          </a:prstGeom>
        </p:spPr>
      </p:pic>
    </p:spTree>
    <p:extLst>
      <p:ext uri="{BB962C8B-B14F-4D97-AF65-F5344CB8AC3E}">
        <p14:creationId xmlns:p14="http://schemas.microsoft.com/office/powerpoint/2010/main" val="3362690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5167" y="765402"/>
            <a:ext cx="4621326" cy="5616348"/>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421" y="765402"/>
            <a:ext cx="4621326" cy="5616348"/>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0"/>
          </p:nvPr>
        </p:nvSpPr>
        <p:spPr>
          <a:xfrm>
            <a:off x="194091" y="6525759"/>
            <a:ext cx="2313120" cy="216580"/>
          </a:xfrm>
          <a:prstGeom prst="rect">
            <a:avLst/>
          </a:prstGeom>
          <a:ln/>
        </p:spPr>
        <p:txBody>
          <a:bodyPr/>
          <a:lstStyle>
            <a:lvl1pPr>
              <a:defRPr/>
            </a:lvl1pPr>
          </a:lstStyle>
          <a:p>
            <a:fld id="{BB5804E2-238F-4BF5-AEE1-C2BB8D90B2C1}" type="slidenum">
              <a:rPr lang="en-GB"/>
              <a:pPr/>
              <a:t>‹#›</a:t>
            </a:fld>
            <a:endParaRPr lang="en-GB"/>
          </a:p>
        </p:txBody>
      </p:sp>
    </p:spTree>
    <p:extLst>
      <p:ext uri="{BB962C8B-B14F-4D97-AF65-F5344CB8AC3E}">
        <p14:creationId xmlns:p14="http://schemas.microsoft.com/office/powerpoint/2010/main" val="3151775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056" y="274411"/>
            <a:ext cx="8915891"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056" y="1535339"/>
            <a:ext cx="4376869" cy="639536"/>
          </a:xfrm>
        </p:spPr>
        <p:txBody>
          <a:bodyPr anchor="b"/>
          <a:lstStyle>
            <a:lvl1pPr marL="0" indent="0">
              <a:buNone/>
              <a:defRPr sz="1800" b="1"/>
            </a:lvl1pPr>
            <a:lvl2pPr marL="342015" indent="0">
              <a:buNone/>
              <a:defRPr sz="1500" b="1"/>
            </a:lvl2pPr>
            <a:lvl3pPr marL="684031" indent="0">
              <a:buNone/>
              <a:defRPr sz="1300" b="1"/>
            </a:lvl3pPr>
            <a:lvl4pPr marL="1026046" indent="0">
              <a:buNone/>
              <a:defRPr sz="1200" b="1"/>
            </a:lvl4pPr>
            <a:lvl5pPr marL="1368061" indent="0">
              <a:buNone/>
              <a:defRPr sz="1200" b="1"/>
            </a:lvl5pPr>
            <a:lvl6pPr marL="1710076" indent="0">
              <a:buNone/>
              <a:defRPr sz="1200" b="1"/>
            </a:lvl6pPr>
            <a:lvl7pPr marL="2052092" indent="0">
              <a:buNone/>
              <a:defRPr sz="1200" b="1"/>
            </a:lvl7pPr>
            <a:lvl8pPr marL="2394107" indent="0">
              <a:buNone/>
              <a:defRPr sz="1200" b="1"/>
            </a:lvl8pPr>
            <a:lvl9pPr marL="2736123" indent="0">
              <a:buNone/>
              <a:defRPr sz="1200" b="1"/>
            </a:lvl9pPr>
          </a:lstStyle>
          <a:p>
            <a:pPr lvl="0"/>
            <a:r>
              <a:rPr lang="en-US"/>
              <a:t>Click to edit Master text styles</a:t>
            </a:r>
          </a:p>
        </p:txBody>
      </p:sp>
      <p:sp>
        <p:nvSpPr>
          <p:cNvPr id="4" name="Content Placeholder 3"/>
          <p:cNvSpPr>
            <a:spLocks noGrp="1"/>
          </p:cNvSpPr>
          <p:nvPr>
            <p:ph sz="half" idx="2"/>
          </p:nvPr>
        </p:nvSpPr>
        <p:spPr>
          <a:xfrm>
            <a:off x="495056" y="2174876"/>
            <a:ext cx="4376869" cy="3951741"/>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1620" y="1535339"/>
            <a:ext cx="4379327" cy="639536"/>
          </a:xfrm>
        </p:spPr>
        <p:txBody>
          <a:bodyPr anchor="b"/>
          <a:lstStyle>
            <a:lvl1pPr marL="0" indent="0">
              <a:buNone/>
              <a:defRPr sz="1800" b="1"/>
            </a:lvl1pPr>
            <a:lvl2pPr marL="342015" indent="0">
              <a:buNone/>
              <a:defRPr sz="1500" b="1"/>
            </a:lvl2pPr>
            <a:lvl3pPr marL="684031" indent="0">
              <a:buNone/>
              <a:defRPr sz="1300" b="1"/>
            </a:lvl3pPr>
            <a:lvl4pPr marL="1026046" indent="0">
              <a:buNone/>
              <a:defRPr sz="1200" b="1"/>
            </a:lvl4pPr>
            <a:lvl5pPr marL="1368061" indent="0">
              <a:buNone/>
              <a:defRPr sz="1200" b="1"/>
            </a:lvl5pPr>
            <a:lvl6pPr marL="1710076" indent="0">
              <a:buNone/>
              <a:defRPr sz="1200" b="1"/>
            </a:lvl6pPr>
            <a:lvl7pPr marL="2052092" indent="0">
              <a:buNone/>
              <a:defRPr sz="1200" b="1"/>
            </a:lvl7pPr>
            <a:lvl8pPr marL="2394107" indent="0">
              <a:buNone/>
              <a:defRPr sz="1200" b="1"/>
            </a:lvl8pPr>
            <a:lvl9pPr marL="2736123"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031620" y="2174876"/>
            <a:ext cx="4379327" cy="3951741"/>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sldNum" sz="quarter" idx="10"/>
          </p:nvPr>
        </p:nvSpPr>
        <p:spPr>
          <a:xfrm>
            <a:off x="194091" y="6525759"/>
            <a:ext cx="2313120" cy="216580"/>
          </a:xfrm>
          <a:prstGeom prst="rect">
            <a:avLst/>
          </a:prstGeom>
          <a:ln/>
        </p:spPr>
        <p:txBody>
          <a:bodyPr/>
          <a:lstStyle>
            <a:lvl1pPr>
              <a:defRPr/>
            </a:lvl1pPr>
          </a:lstStyle>
          <a:p>
            <a:fld id="{A5E37EB5-0835-4657-AF59-3C54E3EC5A6E}" type="slidenum">
              <a:rPr lang="en-GB"/>
              <a:pPr/>
              <a:t>‹#›</a:t>
            </a:fld>
            <a:endParaRPr lang="en-GB"/>
          </a:p>
        </p:txBody>
      </p:sp>
    </p:spTree>
    <p:extLst>
      <p:ext uri="{BB962C8B-B14F-4D97-AF65-F5344CB8AC3E}">
        <p14:creationId xmlns:p14="http://schemas.microsoft.com/office/powerpoint/2010/main" val="2102458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sldNum" sz="quarter" idx="10"/>
          </p:nvPr>
        </p:nvSpPr>
        <p:spPr>
          <a:xfrm>
            <a:off x="194091" y="6525759"/>
            <a:ext cx="2313120" cy="216580"/>
          </a:xfrm>
          <a:prstGeom prst="rect">
            <a:avLst/>
          </a:prstGeom>
          <a:ln/>
        </p:spPr>
        <p:txBody>
          <a:bodyPr/>
          <a:lstStyle>
            <a:lvl1pPr>
              <a:defRPr/>
            </a:lvl1pPr>
          </a:lstStyle>
          <a:p>
            <a:fld id="{5BAD4D67-5006-4EB0-AB26-7B8F2142310B}" type="slidenum">
              <a:rPr lang="en-GB"/>
              <a:pPr/>
              <a:t>‹#›</a:t>
            </a:fld>
            <a:endParaRPr lang="en-GB"/>
          </a:p>
        </p:txBody>
      </p:sp>
    </p:spTree>
    <p:extLst>
      <p:ext uri="{BB962C8B-B14F-4D97-AF65-F5344CB8AC3E}">
        <p14:creationId xmlns:p14="http://schemas.microsoft.com/office/powerpoint/2010/main" val="3000249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xfrm>
            <a:off x="194091" y="6525759"/>
            <a:ext cx="2313120" cy="216580"/>
          </a:xfrm>
          <a:prstGeom prst="rect">
            <a:avLst/>
          </a:prstGeom>
          <a:ln/>
        </p:spPr>
        <p:txBody>
          <a:bodyPr/>
          <a:lstStyle>
            <a:lvl1pPr>
              <a:defRPr/>
            </a:lvl1pPr>
          </a:lstStyle>
          <a:p>
            <a:fld id="{5865ABCF-DDEA-45C3-A8ED-1D371386A072}" type="slidenum">
              <a:rPr lang="en-GB"/>
              <a:pPr/>
              <a:t>‹#›</a:t>
            </a:fld>
            <a:endParaRPr lang="en-GB"/>
          </a:p>
        </p:txBody>
      </p:sp>
    </p:spTree>
    <p:extLst>
      <p:ext uri="{BB962C8B-B14F-4D97-AF65-F5344CB8AC3E}">
        <p14:creationId xmlns:p14="http://schemas.microsoft.com/office/powerpoint/2010/main" val="2567895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056" y="273278"/>
            <a:ext cx="3259005" cy="1162276"/>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873218" y="273279"/>
            <a:ext cx="5537729" cy="585333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056" y="1435554"/>
            <a:ext cx="3259005" cy="4691063"/>
          </a:xfrm>
        </p:spPr>
        <p:txBody>
          <a:bodyPr/>
          <a:lstStyle>
            <a:lvl1pPr marL="0" indent="0">
              <a:buNone/>
              <a:defRPr sz="1000"/>
            </a:lvl1pPr>
            <a:lvl2pPr marL="342015" indent="0">
              <a:buNone/>
              <a:defRPr sz="900"/>
            </a:lvl2pPr>
            <a:lvl3pPr marL="684031" indent="0">
              <a:buNone/>
              <a:defRPr sz="700"/>
            </a:lvl3pPr>
            <a:lvl4pPr marL="1026046" indent="0">
              <a:buNone/>
              <a:defRPr sz="700"/>
            </a:lvl4pPr>
            <a:lvl5pPr marL="1368061" indent="0">
              <a:buNone/>
              <a:defRPr sz="700"/>
            </a:lvl5pPr>
            <a:lvl6pPr marL="1710076" indent="0">
              <a:buNone/>
              <a:defRPr sz="700"/>
            </a:lvl6pPr>
            <a:lvl7pPr marL="2052092" indent="0">
              <a:buNone/>
              <a:defRPr sz="700"/>
            </a:lvl7pPr>
            <a:lvl8pPr marL="2394107" indent="0">
              <a:buNone/>
              <a:defRPr sz="700"/>
            </a:lvl8pPr>
            <a:lvl9pPr marL="2736123" indent="0">
              <a:buNone/>
              <a:defRPr sz="700"/>
            </a:lvl9pPr>
          </a:lstStyle>
          <a:p>
            <a:pPr lvl="0"/>
            <a:r>
              <a:rPr lang="en-US"/>
              <a:t>Click to edit Master text styles</a:t>
            </a:r>
          </a:p>
        </p:txBody>
      </p:sp>
      <p:sp>
        <p:nvSpPr>
          <p:cNvPr id="5" name="Rectangle 8"/>
          <p:cNvSpPr>
            <a:spLocks noGrp="1" noChangeArrowheads="1"/>
          </p:cNvSpPr>
          <p:nvPr>
            <p:ph type="sldNum" sz="quarter" idx="10"/>
          </p:nvPr>
        </p:nvSpPr>
        <p:spPr>
          <a:xfrm>
            <a:off x="194091" y="6525759"/>
            <a:ext cx="2313120" cy="216580"/>
          </a:xfrm>
          <a:prstGeom prst="rect">
            <a:avLst/>
          </a:prstGeom>
          <a:ln/>
        </p:spPr>
        <p:txBody>
          <a:bodyPr/>
          <a:lstStyle>
            <a:lvl1pPr>
              <a:defRPr/>
            </a:lvl1pPr>
          </a:lstStyle>
          <a:p>
            <a:fld id="{C05F6CE9-5CED-4763-B229-EF8B111A8DD7}" type="slidenum">
              <a:rPr lang="en-GB"/>
              <a:pPr/>
              <a:t>‹#›</a:t>
            </a:fld>
            <a:endParaRPr lang="en-GB"/>
          </a:p>
        </p:txBody>
      </p:sp>
    </p:spTree>
    <p:extLst>
      <p:ext uri="{BB962C8B-B14F-4D97-AF65-F5344CB8AC3E}">
        <p14:creationId xmlns:p14="http://schemas.microsoft.com/office/powerpoint/2010/main" val="4020073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138" y="4801055"/>
            <a:ext cx="5943109" cy="565831"/>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942138" y="612322"/>
            <a:ext cx="5943109" cy="4115027"/>
          </a:xfrm>
        </p:spPr>
        <p:txBody>
          <a:bodyPr/>
          <a:lstStyle>
            <a:lvl1pPr marL="0" indent="0">
              <a:buNone/>
              <a:defRPr sz="2400"/>
            </a:lvl1pPr>
            <a:lvl2pPr marL="342015" indent="0">
              <a:buNone/>
              <a:defRPr sz="2100"/>
            </a:lvl2pPr>
            <a:lvl3pPr marL="684031" indent="0">
              <a:buNone/>
              <a:defRPr sz="1800"/>
            </a:lvl3pPr>
            <a:lvl4pPr marL="1026046" indent="0">
              <a:buNone/>
              <a:defRPr sz="1500"/>
            </a:lvl4pPr>
            <a:lvl5pPr marL="1368061" indent="0">
              <a:buNone/>
              <a:defRPr sz="1500"/>
            </a:lvl5pPr>
            <a:lvl6pPr marL="1710076" indent="0">
              <a:buNone/>
              <a:defRPr sz="1500"/>
            </a:lvl6pPr>
            <a:lvl7pPr marL="2052092" indent="0">
              <a:buNone/>
              <a:defRPr sz="1500"/>
            </a:lvl7pPr>
            <a:lvl8pPr marL="2394107" indent="0">
              <a:buNone/>
              <a:defRPr sz="1500"/>
            </a:lvl8pPr>
            <a:lvl9pPr marL="2736123"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942138" y="5366886"/>
            <a:ext cx="5943109" cy="805089"/>
          </a:xfrm>
        </p:spPr>
        <p:txBody>
          <a:bodyPr/>
          <a:lstStyle>
            <a:lvl1pPr marL="0" indent="0">
              <a:buNone/>
              <a:defRPr sz="1000"/>
            </a:lvl1pPr>
            <a:lvl2pPr marL="342015" indent="0">
              <a:buNone/>
              <a:defRPr sz="900"/>
            </a:lvl2pPr>
            <a:lvl3pPr marL="684031" indent="0">
              <a:buNone/>
              <a:defRPr sz="700"/>
            </a:lvl3pPr>
            <a:lvl4pPr marL="1026046" indent="0">
              <a:buNone/>
              <a:defRPr sz="700"/>
            </a:lvl4pPr>
            <a:lvl5pPr marL="1368061" indent="0">
              <a:buNone/>
              <a:defRPr sz="700"/>
            </a:lvl5pPr>
            <a:lvl6pPr marL="1710076" indent="0">
              <a:buNone/>
              <a:defRPr sz="700"/>
            </a:lvl6pPr>
            <a:lvl7pPr marL="2052092" indent="0">
              <a:buNone/>
              <a:defRPr sz="700"/>
            </a:lvl7pPr>
            <a:lvl8pPr marL="2394107" indent="0">
              <a:buNone/>
              <a:defRPr sz="700"/>
            </a:lvl8pPr>
            <a:lvl9pPr marL="2736123" indent="0">
              <a:buNone/>
              <a:defRPr sz="700"/>
            </a:lvl9pPr>
          </a:lstStyle>
          <a:p>
            <a:pPr lvl="0"/>
            <a:r>
              <a:rPr lang="en-US"/>
              <a:t>Click to edit Master text styles</a:t>
            </a:r>
          </a:p>
        </p:txBody>
      </p:sp>
      <p:sp>
        <p:nvSpPr>
          <p:cNvPr id="5" name="Rectangle 8"/>
          <p:cNvSpPr>
            <a:spLocks noGrp="1" noChangeArrowheads="1"/>
          </p:cNvSpPr>
          <p:nvPr>
            <p:ph type="sldNum" sz="quarter" idx="10"/>
          </p:nvPr>
        </p:nvSpPr>
        <p:spPr>
          <a:xfrm>
            <a:off x="194091" y="6525759"/>
            <a:ext cx="2313120" cy="216580"/>
          </a:xfrm>
          <a:prstGeom prst="rect">
            <a:avLst/>
          </a:prstGeom>
          <a:ln/>
        </p:spPr>
        <p:txBody>
          <a:bodyPr/>
          <a:lstStyle>
            <a:lvl1pPr>
              <a:defRPr/>
            </a:lvl1pPr>
          </a:lstStyle>
          <a:p>
            <a:fld id="{79343AA1-1938-4E14-A6CB-106C22FA66A5}" type="slidenum">
              <a:rPr lang="en-GB"/>
              <a:pPr/>
              <a:t>‹#›</a:t>
            </a:fld>
            <a:endParaRPr lang="en-GB"/>
          </a:p>
        </p:txBody>
      </p:sp>
    </p:spTree>
    <p:extLst>
      <p:ext uri="{BB962C8B-B14F-4D97-AF65-F5344CB8AC3E}">
        <p14:creationId xmlns:p14="http://schemas.microsoft.com/office/powerpoint/2010/main" val="492024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237312"/>
            <a:ext cx="9890447" cy="621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7" name="Rectangle 3"/>
          <p:cNvSpPr>
            <a:spLocks noGrp="1" noChangeArrowheads="1"/>
          </p:cNvSpPr>
          <p:nvPr>
            <p:ph type="title"/>
          </p:nvPr>
        </p:nvSpPr>
        <p:spPr bwMode="auto">
          <a:xfrm>
            <a:off x="275167" y="44225"/>
            <a:ext cx="9360580" cy="49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8" tIns="47865" rIns="95728" bIns="47865" numCol="1" anchor="ctr" anchorCtr="0" compatLnSpc="1">
            <a:prstTxWarp prst="textNoShape">
              <a:avLst/>
            </a:prstTxWarp>
          </a:bodyPr>
          <a:lstStyle/>
          <a:p>
            <a:pPr lvl="0"/>
            <a:r>
              <a:rPr lang="en-US"/>
              <a:t>Click to edit Master title style</a:t>
            </a:r>
            <a:endParaRPr lang="en-GB"/>
          </a:p>
        </p:txBody>
      </p:sp>
      <p:sp>
        <p:nvSpPr>
          <p:cNvPr id="1028" name="Rectangle 4"/>
          <p:cNvSpPr>
            <a:spLocks noGrp="1" noChangeArrowheads="1"/>
          </p:cNvSpPr>
          <p:nvPr>
            <p:ph type="body" idx="1"/>
          </p:nvPr>
        </p:nvSpPr>
        <p:spPr bwMode="auto">
          <a:xfrm>
            <a:off x="275167" y="692696"/>
            <a:ext cx="9360580" cy="547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8" tIns="47865" rIns="95728" bIns="47865"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71576" y="6361125"/>
            <a:ext cx="1893168" cy="344811"/>
          </a:xfrm>
          <a:prstGeom prst="rect">
            <a:avLst/>
          </a:prstGeom>
        </p:spPr>
      </p:pic>
      <p:sp>
        <p:nvSpPr>
          <p:cNvPr id="6" name="Flowchart: Document 5"/>
          <p:cNvSpPr/>
          <p:nvPr userDrawn="1"/>
        </p:nvSpPr>
        <p:spPr bwMode="auto">
          <a:xfrm>
            <a:off x="0" y="0"/>
            <a:ext cx="9890447" cy="692696"/>
          </a:xfrm>
          <a:prstGeom prst="flowChartDocumen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279525" rtl="0" eaLnBrk="1" fontAlgn="base" latinLnBrk="0" hangingPunct="1">
              <a:lnSpc>
                <a:spcPct val="100000"/>
              </a:lnSpc>
              <a:spcBef>
                <a:spcPct val="0"/>
              </a:spcBef>
              <a:spcAft>
                <a:spcPct val="0"/>
              </a:spcAft>
              <a:buClrTx/>
              <a:buSzTx/>
              <a:buFontTx/>
              <a:buNone/>
              <a:tabLst/>
            </a:pPr>
            <a:endParaRPr kumimoji="0" lang="en-GB" sz="1300" b="1" i="0" u="none" strike="noStrike" cap="none" normalizeH="0" baseline="0">
              <a:ln>
                <a:noFill/>
              </a:ln>
              <a:solidFill>
                <a:srgbClr val="003366"/>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l" defTabSz="957169" rtl="0" eaLnBrk="1" fontAlgn="base" hangingPunct="1">
        <a:spcBef>
          <a:spcPct val="0"/>
        </a:spcBef>
        <a:spcAft>
          <a:spcPct val="0"/>
        </a:spcAft>
        <a:defRPr sz="1900" b="1">
          <a:solidFill>
            <a:schemeClr val="bg1"/>
          </a:solidFill>
          <a:latin typeface="+mj-lt"/>
          <a:ea typeface="ＭＳ Ｐゴシック" charset="-128"/>
          <a:cs typeface="ＭＳ Ｐゴシック" charset="-128"/>
        </a:defRPr>
      </a:lvl1pPr>
      <a:lvl2pPr algn="l" defTabSz="957169" rtl="0" eaLnBrk="1" fontAlgn="base" hangingPunct="1">
        <a:spcBef>
          <a:spcPct val="0"/>
        </a:spcBef>
        <a:spcAft>
          <a:spcPct val="0"/>
        </a:spcAft>
        <a:defRPr sz="1900" b="1">
          <a:solidFill>
            <a:schemeClr val="bg1"/>
          </a:solidFill>
          <a:latin typeface="Calibri" charset="0"/>
          <a:ea typeface="ＭＳ Ｐゴシック" charset="-128"/>
          <a:cs typeface="ＭＳ Ｐゴシック" charset="-128"/>
        </a:defRPr>
      </a:lvl2pPr>
      <a:lvl3pPr algn="l" defTabSz="957169" rtl="0" eaLnBrk="1" fontAlgn="base" hangingPunct="1">
        <a:spcBef>
          <a:spcPct val="0"/>
        </a:spcBef>
        <a:spcAft>
          <a:spcPct val="0"/>
        </a:spcAft>
        <a:defRPr sz="1900" b="1">
          <a:solidFill>
            <a:schemeClr val="bg1"/>
          </a:solidFill>
          <a:latin typeface="Calibri" charset="0"/>
          <a:ea typeface="ＭＳ Ｐゴシック" charset="-128"/>
          <a:cs typeface="ＭＳ Ｐゴシック" charset="-128"/>
        </a:defRPr>
      </a:lvl3pPr>
      <a:lvl4pPr algn="l" defTabSz="957169" rtl="0" eaLnBrk="1" fontAlgn="base" hangingPunct="1">
        <a:spcBef>
          <a:spcPct val="0"/>
        </a:spcBef>
        <a:spcAft>
          <a:spcPct val="0"/>
        </a:spcAft>
        <a:defRPr sz="1900" b="1">
          <a:solidFill>
            <a:schemeClr val="bg1"/>
          </a:solidFill>
          <a:latin typeface="Calibri" charset="0"/>
          <a:ea typeface="ＭＳ Ｐゴシック" charset="-128"/>
          <a:cs typeface="ＭＳ Ｐゴシック" charset="-128"/>
        </a:defRPr>
      </a:lvl4pPr>
      <a:lvl5pPr algn="l" defTabSz="957169" rtl="0" eaLnBrk="1" fontAlgn="base" hangingPunct="1">
        <a:spcBef>
          <a:spcPct val="0"/>
        </a:spcBef>
        <a:spcAft>
          <a:spcPct val="0"/>
        </a:spcAft>
        <a:defRPr sz="1900" b="1">
          <a:solidFill>
            <a:schemeClr val="bg1"/>
          </a:solidFill>
          <a:latin typeface="Calibri" charset="0"/>
          <a:ea typeface="ＭＳ Ｐゴシック" charset="-128"/>
          <a:cs typeface="ＭＳ Ｐゴシック" charset="-128"/>
        </a:defRPr>
      </a:lvl5pPr>
      <a:lvl6pPr marL="342015" algn="l" defTabSz="957169" rtl="0" eaLnBrk="1" fontAlgn="base" hangingPunct="1">
        <a:spcBef>
          <a:spcPct val="0"/>
        </a:spcBef>
        <a:spcAft>
          <a:spcPct val="0"/>
        </a:spcAft>
        <a:defRPr sz="1900" b="1">
          <a:solidFill>
            <a:schemeClr val="bg1"/>
          </a:solidFill>
          <a:latin typeface="Calibri" charset="0"/>
        </a:defRPr>
      </a:lvl6pPr>
      <a:lvl7pPr marL="684031" algn="l" defTabSz="957169" rtl="0" eaLnBrk="1" fontAlgn="base" hangingPunct="1">
        <a:spcBef>
          <a:spcPct val="0"/>
        </a:spcBef>
        <a:spcAft>
          <a:spcPct val="0"/>
        </a:spcAft>
        <a:defRPr sz="1900" b="1">
          <a:solidFill>
            <a:schemeClr val="bg1"/>
          </a:solidFill>
          <a:latin typeface="Calibri" charset="0"/>
        </a:defRPr>
      </a:lvl7pPr>
      <a:lvl8pPr marL="1026046" algn="l" defTabSz="957169" rtl="0" eaLnBrk="1" fontAlgn="base" hangingPunct="1">
        <a:spcBef>
          <a:spcPct val="0"/>
        </a:spcBef>
        <a:spcAft>
          <a:spcPct val="0"/>
        </a:spcAft>
        <a:defRPr sz="1900" b="1">
          <a:solidFill>
            <a:schemeClr val="bg1"/>
          </a:solidFill>
          <a:latin typeface="Calibri" charset="0"/>
        </a:defRPr>
      </a:lvl8pPr>
      <a:lvl9pPr marL="1368061" algn="l" defTabSz="957169" rtl="0" eaLnBrk="1" fontAlgn="base" hangingPunct="1">
        <a:spcBef>
          <a:spcPct val="0"/>
        </a:spcBef>
        <a:spcAft>
          <a:spcPct val="0"/>
        </a:spcAft>
        <a:defRPr sz="1900" b="1">
          <a:solidFill>
            <a:schemeClr val="bg1"/>
          </a:solidFill>
          <a:latin typeface="Calibri" charset="0"/>
        </a:defRPr>
      </a:lvl9pPr>
    </p:titleStyle>
    <p:bodyStyle>
      <a:lvl1pPr marL="187633" indent="-187633" algn="l" defTabSz="957169" rtl="0" eaLnBrk="1" fontAlgn="base" hangingPunct="1">
        <a:spcBef>
          <a:spcPct val="20000"/>
        </a:spcBef>
        <a:spcAft>
          <a:spcPct val="0"/>
        </a:spcAft>
        <a:buChar char="•"/>
        <a:defRPr sz="1900">
          <a:solidFill>
            <a:schemeClr val="tx1"/>
          </a:solidFill>
          <a:latin typeface="+mn-lt"/>
          <a:ea typeface="ＭＳ Ｐゴシック" charset="-128"/>
          <a:cs typeface="ＭＳ Ｐゴシック" charset="-128"/>
        </a:defRPr>
      </a:lvl1pPr>
      <a:lvl2pPr marL="562901" indent="-188821" algn="l" defTabSz="957169" rtl="0" eaLnBrk="1" fontAlgn="base" hangingPunct="1">
        <a:spcBef>
          <a:spcPct val="20000"/>
        </a:spcBef>
        <a:spcAft>
          <a:spcPct val="0"/>
        </a:spcAft>
        <a:buChar char="•"/>
        <a:defRPr sz="1900">
          <a:solidFill>
            <a:schemeClr val="tx1"/>
          </a:solidFill>
          <a:latin typeface="+mn-lt"/>
          <a:ea typeface="ＭＳ Ｐゴシック" charset="-128"/>
        </a:defRPr>
      </a:lvl2pPr>
      <a:lvl3pPr marL="939355" indent="-187633" algn="l" defTabSz="957169" rtl="0" eaLnBrk="1" fontAlgn="base" hangingPunct="1">
        <a:spcBef>
          <a:spcPct val="20000"/>
        </a:spcBef>
        <a:spcAft>
          <a:spcPct val="0"/>
        </a:spcAft>
        <a:buChar char="•"/>
        <a:defRPr sz="1900">
          <a:solidFill>
            <a:schemeClr val="tx1"/>
          </a:solidFill>
          <a:latin typeface="+mn-lt"/>
          <a:ea typeface="ＭＳ Ｐゴシック" charset="-128"/>
        </a:defRPr>
      </a:lvl3pPr>
      <a:lvl4pPr marL="1675638" indent="-239886" algn="l" defTabSz="957169" rtl="0" eaLnBrk="1" fontAlgn="base" hangingPunct="1">
        <a:spcBef>
          <a:spcPct val="20000"/>
        </a:spcBef>
        <a:spcAft>
          <a:spcPct val="0"/>
        </a:spcAft>
        <a:buChar char="–"/>
        <a:defRPr sz="2100">
          <a:solidFill>
            <a:schemeClr val="tx1"/>
          </a:solidFill>
          <a:latin typeface="Arial" charset="0"/>
          <a:ea typeface="ＭＳ Ｐゴシック" charset="-128"/>
        </a:defRPr>
      </a:lvl4pPr>
      <a:lvl5pPr marL="2151847" indent="-236323" algn="l" defTabSz="957169" rtl="0" eaLnBrk="1" fontAlgn="base" hangingPunct="1">
        <a:spcBef>
          <a:spcPct val="20000"/>
        </a:spcBef>
        <a:spcAft>
          <a:spcPct val="0"/>
        </a:spcAft>
        <a:buChar char="»"/>
        <a:defRPr sz="2100">
          <a:solidFill>
            <a:schemeClr val="tx1"/>
          </a:solidFill>
          <a:latin typeface="Arial" charset="0"/>
          <a:ea typeface="ＭＳ Ｐゴシック" charset="-128"/>
        </a:defRPr>
      </a:lvl5pPr>
      <a:lvl6pPr marL="2493862" indent="-236323" algn="l" defTabSz="957169" rtl="0" eaLnBrk="1" fontAlgn="base" hangingPunct="1">
        <a:spcBef>
          <a:spcPct val="20000"/>
        </a:spcBef>
        <a:spcAft>
          <a:spcPct val="0"/>
        </a:spcAft>
        <a:buChar char="»"/>
        <a:defRPr sz="2100">
          <a:solidFill>
            <a:schemeClr val="tx1"/>
          </a:solidFill>
          <a:latin typeface="Arial" charset="0"/>
          <a:ea typeface="ＭＳ Ｐゴシック" charset="-128"/>
        </a:defRPr>
      </a:lvl6pPr>
      <a:lvl7pPr marL="2835878" indent="-236323" algn="l" defTabSz="957169" rtl="0" eaLnBrk="1" fontAlgn="base" hangingPunct="1">
        <a:spcBef>
          <a:spcPct val="20000"/>
        </a:spcBef>
        <a:spcAft>
          <a:spcPct val="0"/>
        </a:spcAft>
        <a:buChar char="»"/>
        <a:defRPr sz="2100">
          <a:solidFill>
            <a:schemeClr val="tx1"/>
          </a:solidFill>
          <a:latin typeface="Arial" charset="0"/>
          <a:ea typeface="ＭＳ Ｐゴシック" charset="-128"/>
        </a:defRPr>
      </a:lvl7pPr>
      <a:lvl8pPr marL="3177893" indent="-236323" algn="l" defTabSz="957169" rtl="0" eaLnBrk="1" fontAlgn="base" hangingPunct="1">
        <a:spcBef>
          <a:spcPct val="20000"/>
        </a:spcBef>
        <a:spcAft>
          <a:spcPct val="0"/>
        </a:spcAft>
        <a:buChar char="»"/>
        <a:defRPr sz="2100">
          <a:solidFill>
            <a:schemeClr val="tx1"/>
          </a:solidFill>
          <a:latin typeface="Arial" charset="0"/>
          <a:ea typeface="ＭＳ Ｐゴシック" charset="-128"/>
        </a:defRPr>
      </a:lvl8pPr>
      <a:lvl9pPr marL="3519908" indent="-236323" algn="l" defTabSz="957169" rtl="0" eaLnBrk="1" fontAlgn="base" hangingPunct="1">
        <a:spcBef>
          <a:spcPct val="20000"/>
        </a:spcBef>
        <a:spcAft>
          <a:spcPct val="0"/>
        </a:spcAft>
        <a:buChar char="»"/>
        <a:defRPr sz="2100">
          <a:solidFill>
            <a:schemeClr val="tx1"/>
          </a:solidFill>
          <a:latin typeface="Arial" charset="0"/>
          <a:ea typeface="ＭＳ Ｐゴシック" charset="-128"/>
        </a:defRPr>
      </a:lvl9pPr>
    </p:bodyStyle>
    <p:otherStyle>
      <a:defPPr>
        <a:defRPr lang="en-US"/>
      </a:defPPr>
      <a:lvl1pPr marL="0" algn="l" defTabSz="342015" rtl="0" eaLnBrk="1" latinLnBrk="0" hangingPunct="1">
        <a:defRPr sz="1300" kern="1200">
          <a:solidFill>
            <a:schemeClr val="tx1"/>
          </a:solidFill>
          <a:latin typeface="+mn-lt"/>
          <a:ea typeface="+mn-ea"/>
          <a:cs typeface="+mn-cs"/>
        </a:defRPr>
      </a:lvl1pPr>
      <a:lvl2pPr marL="342015" algn="l" defTabSz="342015" rtl="0" eaLnBrk="1" latinLnBrk="0" hangingPunct="1">
        <a:defRPr sz="1300" kern="1200">
          <a:solidFill>
            <a:schemeClr val="tx1"/>
          </a:solidFill>
          <a:latin typeface="+mn-lt"/>
          <a:ea typeface="+mn-ea"/>
          <a:cs typeface="+mn-cs"/>
        </a:defRPr>
      </a:lvl2pPr>
      <a:lvl3pPr marL="684031" algn="l" defTabSz="342015" rtl="0" eaLnBrk="1" latinLnBrk="0" hangingPunct="1">
        <a:defRPr sz="1300" kern="1200">
          <a:solidFill>
            <a:schemeClr val="tx1"/>
          </a:solidFill>
          <a:latin typeface="+mn-lt"/>
          <a:ea typeface="+mn-ea"/>
          <a:cs typeface="+mn-cs"/>
        </a:defRPr>
      </a:lvl3pPr>
      <a:lvl4pPr marL="1026046" algn="l" defTabSz="342015" rtl="0" eaLnBrk="1" latinLnBrk="0" hangingPunct="1">
        <a:defRPr sz="1300" kern="1200">
          <a:solidFill>
            <a:schemeClr val="tx1"/>
          </a:solidFill>
          <a:latin typeface="+mn-lt"/>
          <a:ea typeface="+mn-ea"/>
          <a:cs typeface="+mn-cs"/>
        </a:defRPr>
      </a:lvl4pPr>
      <a:lvl5pPr marL="1368061" algn="l" defTabSz="342015" rtl="0" eaLnBrk="1" latinLnBrk="0" hangingPunct="1">
        <a:defRPr sz="1300" kern="1200">
          <a:solidFill>
            <a:schemeClr val="tx1"/>
          </a:solidFill>
          <a:latin typeface="+mn-lt"/>
          <a:ea typeface="+mn-ea"/>
          <a:cs typeface="+mn-cs"/>
        </a:defRPr>
      </a:lvl5pPr>
      <a:lvl6pPr marL="1710076" algn="l" defTabSz="342015" rtl="0" eaLnBrk="1" latinLnBrk="0" hangingPunct="1">
        <a:defRPr sz="1300" kern="1200">
          <a:solidFill>
            <a:schemeClr val="tx1"/>
          </a:solidFill>
          <a:latin typeface="+mn-lt"/>
          <a:ea typeface="+mn-ea"/>
          <a:cs typeface="+mn-cs"/>
        </a:defRPr>
      </a:lvl6pPr>
      <a:lvl7pPr marL="2052092" algn="l" defTabSz="342015" rtl="0" eaLnBrk="1" latinLnBrk="0" hangingPunct="1">
        <a:defRPr sz="1300" kern="1200">
          <a:solidFill>
            <a:schemeClr val="tx1"/>
          </a:solidFill>
          <a:latin typeface="+mn-lt"/>
          <a:ea typeface="+mn-ea"/>
          <a:cs typeface="+mn-cs"/>
        </a:defRPr>
      </a:lvl7pPr>
      <a:lvl8pPr marL="2394107" algn="l" defTabSz="342015" rtl="0" eaLnBrk="1" latinLnBrk="0" hangingPunct="1">
        <a:defRPr sz="1300" kern="1200">
          <a:solidFill>
            <a:schemeClr val="tx1"/>
          </a:solidFill>
          <a:latin typeface="+mn-lt"/>
          <a:ea typeface="+mn-ea"/>
          <a:cs typeface="+mn-cs"/>
        </a:defRPr>
      </a:lvl8pPr>
      <a:lvl9pPr marL="2736123" algn="l" defTabSz="342015"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energyconsents.scot/Default.aspx"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Econsents_admin@gov.sco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www.energyconsents.sco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2" t="444" r="192"/>
          <a:stretch/>
        </p:blipFill>
        <p:spPr bwMode="auto">
          <a:xfrm>
            <a:off x="0" y="0"/>
            <a:ext cx="9906000" cy="6136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8" name="Rectangle 2"/>
          <p:cNvSpPr>
            <a:spLocks noGrp="1" noChangeArrowheads="1"/>
          </p:cNvSpPr>
          <p:nvPr>
            <p:ph type="ctrTitle"/>
          </p:nvPr>
        </p:nvSpPr>
        <p:spPr>
          <a:xfrm>
            <a:off x="632520" y="260648"/>
            <a:ext cx="8568951" cy="5904656"/>
          </a:xfrm>
        </p:spPr>
        <p:txBody>
          <a:bodyPr/>
          <a:lstStyle/>
          <a:p>
            <a:r>
              <a:rPr lang="en-GB" sz="3600" dirty="0"/>
              <a:t>Energy Consents Unit</a:t>
            </a:r>
            <a:br>
              <a:rPr lang="en-GB" sz="3600" dirty="0"/>
            </a:br>
            <a:br>
              <a:rPr lang="en-GB" sz="4800" b="0" dirty="0"/>
            </a:br>
            <a:r>
              <a:rPr lang="en-GB" sz="2400" b="0" dirty="0"/>
              <a:t>Nikki Anderson – Interim Head of ECU</a:t>
            </a:r>
            <a:br>
              <a:rPr lang="en-GB" sz="2400" b="0" dirty="0"/>
            </a:br>
            <a:r>
              <a:rPr lang="en-GB" sz="2400" b="0" dirty="0"/>
              <a:t>Ruth Findlay – Team Leader - ECU</a:t>
            </a:r>
            <a:br>
              <a:rPr lang="en-GB" sz="2400" b="0" dirty="0"/>
            </a:br>
            <a:r>
              <a:rPr lang="en-GB" sz="2400" b="0" dirty="0"/>
              <a:t>Alan Brogan – Team Leader (Legislation and Regulation)</a:t>
            </a:r>
            <a:br>
              <a:rPr lang="en-GB" sz="2400" b="0" dirty="0"/>
            </a:br>
            <a:br>
              <a:rPr lang="en-GB" sz="2400" b="0" dirty="0"/>
            </a:br>
            <a:br>
              <a:rPr lang="en-GB" sz="2400" b="0" dirty="0"/>
            </a:br>
            <a:r>
              <a:rPr lang="en-GB" sz="2800" b="0" dirty="0"/>
              <a:t>27 February 2019</a:t>
            </a:r>
            <a:br>
              <a:rPr lang="en-GB" sz="3200" b="0" dirty="0"/>
            </a:br>
            <a:endParaRPr lang="en-GB" sz="3200"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936" y="69656"/>
            <a:ext cx="9360580" cy="490991"/>
          </a:xfrm>
        </p:spPr>
        <p:txBody>
          <a:bodyPr/>
          <a:lstStyle/>
          <a:p>
            <a:r>
              <a:rPr lang="en-GB" sz="1800" dirty="0"/>
              <a:t>Energy Consents Unit interaction with DPEA </a:t>
            </a:r>
            <a:endParaRPr lang="en-GB" dirty="0"/>
          </a:p>
        </p:txBody>
      </p:sp>
      <p:sp>
        <p:nvSpPr>
          <p:cNvPr id="3" name="Content Placeholder 2"/>
          <p:cNvSpPr>
            <a:spLocks noGrp="1"/>
          </p:cNvSpPr>
          <p:nvPr>
            <p:ph sz="half" idx="1"/>
          </p:nvPr>
        </p:nvSpPr>
        <p:spPr>
          <a:xfrm>
            <a:off x="275166" y="765402"/>
            <a:ext cx="9314350" cy="2951630"/>
          </a:xfrm>
        </p:spPr>
        <p:txBody>
          <a:bodyPr/>
          <a:lstStyle/>
          <a:p>
            <a:pPr marL="375268" lvl="1" indent="0">
              <a:spcAft>
                <a:spcPts val="600"/>
              </a:spcAft>
              <a:buNone/>
            </a:pPr>
            <a:r>
              <a:rPr lang="en-GB" b="1" dirty="0"/>
              <a:t>Section 36 Applications for Onshore Wind Energy Developments</a:t>
            </a:r>
            <a:r>
              <a:rPr lang="en-GB" b="1" dirty="0">
                <a:solidFill>
                  <a:schemeClr val="bg1"/>
                </a:solidFill>
              </a:rPr>
              <a:t>_</a:t>
            </a:r>
            <a:endParaRPr lang="en-GB" sz="1800" dirty="0"/>
          </a:p>
          <a:p>
            <a:pPr marL="360363" indent="-360363"/>
            <a:r>
              <a:rPr lang="en-GB" sz="1800" dirty="0"/>
              <a:t>Process between Energy Consents Unit and DPEA and comparative process with Planning Authorities  and DPEA</a:t>
            </a:r>
          </a:p>
          <a:p>
            <a:pPr marL="360363" indent="-360363"/>
            <a:endParaRPr lang="en-GB" sz="1800" dirty="0"/>
          </a:p>
          <a:p>
            <a:pPr marL="360363" indent="-360363"/>
            <a:r>
              <a:rPr lang="en-GB" sz="1800" dirty="0"/>
              <a:t>Section 36 Applications for onshore wind referred to the DPEA</a:t>
            </a:r>
          </a:p>
          <a:p>
            <a:pPr marL="0" indent="0">
              <a:buNone/>
            </a:pPr>
            <a:endParaRPr lang="en-GB" sz="1800" dirty="0"/>
          </a:p>
          <a:p>
            <a:pPr marL="360363" indent="-360363"/>
            <a:r>
              <a:rPr lang="en-GB" sz="1800" dirty="0"/>
              <a:t>Emerging issues for wind energy development</a:t>
            </a:r>
          </a:p>
          <a:p>
            <a:pPr marL="360363" indent="-360363"/>
            <a:endParaRPr lang="en-GB" sz="1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0712" y="3212976"/>
            <a:ext cx="5370644" cy="2762207"/>
          </a:xfrm>
          <a:prstGeom prst="rect">
            <a:avLst/>
          </a:prstGeom>
        </p:spPr>
      </p:pic>
    </p:spTree>
    <p:extLst>
      <p:ext uri="{BB962C8B-B14F-4D97-AF65-F5344CB8AC3E}">
        <p14:creationId xmlns:p14="http://schemas.microsoft.com/office/powerpoint/2010/main" val="3720981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936" y="69656"/>
            <a:ext cx="9360580" cy="490991"/>
          </a:xfrm>
        </p:spPr>
        <p:txBody>
          <a:bodyPr/>
          <a:lstStyle/>
          <a:p>
            <a:r>
              <a:rPr lang="en-GB" sz="1800" dirty="0"/>
              <a:t>Process flow comparison </a:t>
            </a:r>
            <a:endParaRPr lang="en-GB" dirty="0"/>
          </a:p>
        </p:txBody>
      </p:sp>
      <p:graphicFrame>
        <p:nvGraphicFramePr>
          <p:cNvPr id="7" name="Table 6"/>
          <p:cNvGraphicFramePr>
            <a:graphicFrameLocks noGrp="1"/>
          </p:cNvGraphicFramePr>
          <p:nvPr/>
        </p:nvGraphicFramePr>
        <p:xfrm>
          <a:off x="0" y="560649"/>
          <a:ext cx="9906000" cy="6297351"/>
        </p:xfrm>
        <a:graphic>
          <a:graphicData uri="http://schemas.openxmlformats.org/drawingml/2006/table">
            <a:tbl>
              <a:tblPr firstRow="1" bandRow="1">
                <a:tableStyleId>{5C22544A-7EE6-4342-B048-85BDC9FD1C3A}</a:tableStyleId>
              </a:tblPr>
              <a:tblGrid>
                <a:gridCol w="4736976">
                  <a:extLst>
                    <a:ext uri="{9D8B030D-6E8A-4147-A177-3AD203B41FA5}">
                      <a16:colId xmlns:a16="http://schemas.microsoft.com/office/drawing/2014/main" val="3469603719"/>
                    </a:ext>
                  </a:extLst>
                </a:gridCol>
                <a:gridCol w="5169024">
                  <a:extLst>
                    <a:ext uri="{9D8B030D-6E8A-4147-A177-3AD203B41FA5}">
                      <a16:colId xmlns:a16="http://schemas.microsoft.com/office/drawing/2014/main" val="2782229793"/>
                    </a:ext>
                  </a:extLst>
                </a:gridCol>
              </a:tblGrid>
              <a:tr h="476514">
                <a:tc>
                  <a:txBody>
                    <a:bodyPr/>
                    <a:lstStyle/>
                    <a:p>
                      <a:pPr marL="228600" algn="ctr">
                        <a:lnSpc>
                          <a:spcPts val="1200"/>
                        </a:lnSpc>
                        <a:spcAft>
                          <a:spcPts val="0"/>
                        </a:spcAft>
                        <a:tabLst>
                          <a:tab pos="457200" algn="l"/>
                          <a:tab pos="914400" algn="l"/>
                          <a:tab pos="1371600" algn="l"/>
                          <a:tab pos="1828800" algn="l"/>
                          <a:tab pos="2971800" algn="l"/>
                          <a:tab pos="3429000" algn="l"/>
                          <a:tab pos="5715000" algn="r"/>
                        </a:tabLst>
                      </a:pPr>
                      <a:endParaRPr lang="en-GB" sz="1600" kern="1200" dirty="0">
                        <a:effectLst/>
                        <a:latin typeface="+mn-lt"/>
                        <a:cs typeface="Arial" panose="020B0604020202020204" pitchFamily="34" charset="0"/>
                      </a:endParaRPr>
                    </a:p>
                    <a:p>
                      <a:pPr marL="228600" algn="ctr">
                        <a:lnSpc>
                          <a:spcPts val="1200"/>
                        </a:lnSpc>
                        <a:spcAft>
                          <a:spcPts val="0"/>
                        </a:spcAft>
                        <a:tabLst>
                          <a:tab pos="457200" algn="l"/>
                          <a:tab pos="914400" algn="l"/>
                          <a:tab pos="1371600" algn="l"/>
                          <a:tab pos="1828800" algn="l"/>
                          <a:tab pos="2971800" algn="l"/>
                          <a:tab pos="3429000" algn="l"/>
                          <a:tab pos="5715000" algn="r"/>
                        </a:tabLst>
                      </a:pPr>
                      <a:r>
                        <a:rPr lang="en-GB" sz="1600" kern="1200" dirty="0">
                          <a:effectLst/>
                          <a:latin typeface="+mn-lt"/>
                          <a:cs typeface="Arial" panose="020B0604020202020204" pitchFamily="34" charset="0"/>
                        </a:rPr>
                        <a:t>Generating Capacity in excess of </a:t>
                      </a:r>
                      <a:r>
                        <a:rPr lang="en-GB" sz="1600" kern="1200" dirty="0" err="1">
                          <a:effectLst/>
                          <a:latin typeface="+mn-lt"/>
                          <a:cs typeface="Arial" panose="020B0604020202020204" pitchFamily="34" charset="0"/>
                        </a:rPr>
                        <a:t>50MW</a:t>
                      </a:r>
                      <a:endParaRPr lang="en-GB" sz="1600" dirty="0">
                        <a:effectLst/>
                        <a:latin typeface="+mn-lt"/>
                        <a:cs typeface="Arial" panose="020B0604020202020204" pitchFamily="34" charset="0"/>
                      </a:endParaRPr>
                    </a:p>
                    <a:p>
                      <a:pPr algn="ctr">
                        <a:lnSpc>
                          <a:spcPts val="1200"/>
                        </a:lnSpc>
                        <a:spcAft>
                          <a:spcPts val="0"/>
                        </a:spcAft>
                        <a:tabLst>
                          <a:tab pos="457200" algn="l"/>
                          <a:tab pos="914400" algn="l"/>
                          <a:tab pos="1371600" algn="l"/>
                          <a:tab pos="1828800" algn="l"/>
                          <a:tab pos="2971800" algn="l"/>
                          <a:tab pos="3429000" algn="l"/>
                          <a:tab pos="5715000" algn="r"/>
                        </a:tabLst>
                      </a:pPr>
                      <a:r>
                        <a:rPr lang="en-GB" sz="1200" kern="1200" dirty="0">
                          <a:effectLst/>
                          <a:latin typeface="+mn-lt"/>
                          <a:cs typeface="Arial" panose="020B0604020202020204" pitchFamily="34" charset="0"/>
                        </a:rPr>
                        <a:t> </a:t>
                      </a:r>
                      <a:endParaRPr lang="en-GB" sz="1200" dirty="0">
                        <a:effectLst/>
                        <a:latin typeface="+mn-lt"/>
                        <a:ea typeface="Times New Roman" panose="02020603050405020304" pitchFamily="18" charset="0"/>
                        <a:cs typeface="Arial" panose="020B0604020202020204" pitchFamily="34" charset="0"/>
                      </a:endParaRPr>
                    </a:p>
                  </a:txBody>
                  <a:tcPr marL="41279" marR="41279" marT="5733" marB="0" anchor="ctr"/>
                </a:tc>
                <a:tc>
                  <a:txBody>
                    <a:bodyPr/>
                    <a:lstStyle/>
                    <a:p>
                      <a:pPr marL="228600" algn="ctr">
                        <a:lnSpc>
                          <a:spcPts val="1200"/>
                        </a:lnSpc>
                        <a:spcAft>
                          <a:spcPts val="0"/>
                        </a:spcAft>
                        <a:tabLst>
                          <a:tab pos="457200" algn="l"/>
                          <a:tab pos="914400" algn="l"/>
                          <a:tab pos="1371600" algn="l"/>
                          <a:tab pos="1828800" algn="l"/>
                          <a:tab pos="2971800" algn="l"/>
                          <a:tab pos="3429000" algn="l"/>
                          <a:tab pos="5715000" algn="r"/>
                        </a:tabLst>
                      </a:pPr>
                      <a:endParaRPr lang="en-GB" sz="1600" kern="1200" dirty="0">
                        <a:effectLst/>
                        <a:latin typeface="+mn-lt"/>
                        <a:cs typeface="Arial" panose="020B0604020202020204" pitchFamily="34" charset="0"/>
                      </a:endParaRPr>
                    </a:p>
                    <a:p>
                      <a:pPr marL="228600" algn="ctr">
                        <a:lnSpc>
                          <a:spcPts val="1200"/>
                        </a:lnSpc>
                        <a:spcAft>
                          <a:spcPts val="0"/>
                        </a:spcAft>
                        <a:tabLst>
                          <a:tab pos="457200" algn="l"/>
                          <a:tab pos="914400" algn="l"/>
                          <a:tab pos="1371600" algn="l"/>
                          <a:tab pos="1828800" algn="l"/>
                          <a:tab pos="2971800" algn="l"/>
                          <a:tab pos="3429000" algn="l"/>
                          <a:tab pos="5715000" algn="r"/>
                        </a:tabLst>
                      </a:pPr>
                      <a:r>
                        <a:rPr lang="en-GB" sz="1600" kern="1200" dirty="0">
                          <a:effectLst/>
                          <a:latin typeface="+mn-lt"/>
                          <a:cs typeface="Arial" panose="020B0604020202020204" pitchFamily="34" charset="0"/>
                        </a:rPr>
                        <a:t>Generating Capacity up to of </a:t>
                      </a:r>
                      <a:r>
                        <a:rPr lang="en-GB" sz="1600" kern="1200" dirty="0" err="1">
                          <a:effectLst/>
                          <a:latin typeface="+mn-lt"/>
                          <a:cs typeface="Arial" panose="020B0604020202020204" pitchFamily="34" charset="0"/>
                        </a:rPr>
                        <a:t>50MW</a:t>
                      </a:r>
                      <a:endParaRPr lang="en-GB" sz="1600" dirty="0">
                        <a:effectLst/>
                        <a:latin typeface="+mn-lt"/>
                        <a:cs typeface="Arial" panose="020B0604020202020204" pitchFamily="34" charset="0"/>
                      </a:endParaRPr>
                    </a:p>
                    <a:p>
                      <a:pPr algn="ctr">
                        <a:lnSpc>
                          <a:spcPts val="1200"/>
                        </a:lnSpc>
                        <a:spcAft>
                          <a:spcPts val="0"/>
                        </a:spcAft>
                        <a:tabLst>
                          <a:tab pos="457200" algn="l"/>
                          <a:tab pos="914400" algn="l"/>
                          <a:tab pos="1371600" algn="l"/>
                          <a:tab pos="1828800" algn="l"/>
                          <a:tab pos="2971800" algn="l"/>
                          <a:tab pos="3429000" algn="l"/>
                          <a:tab pos="5715000" algn="r"/>
                        </a:tabLst>
                      </a:pPr>
                      <a:r>
                        <a:rPr lang="en-GB" sz="1200" kern="1200" dirty="0">
                          <a:effectLst/>
                          <a:latin typeface="+mn-lt"/>
                          <a:cs typeface="Arial" panose="020B0604020202020204" pitchFamily="34" charset="0"/>
                        </a:rPr>
                        <a:t> </a:t>
                      </a:r>
                      <a:endParaRPr lang="en-GB" sz="1200" dirty="0">
                        <a:effectLst/>
                        <a:latin typeface="+mn-lt"/>
                        <a:ea typeface="Times New Roman" panose="02020603050405020304" pitchFamily="18" charset="0"/>
                        <a:cs typeface="Arial" panose="020B0604020202020204" pitchFamily="34" charset="0"/>
                      </a:endParaRPr>
                    </a:p>
                  </a:txBody>
                  <a:tcPr marL="41279" marR="41279" marT="5733" marB="0" anchor="ctr"/>
                </a:tc>
                <a:extLst>
                  <a:ext uri="{0D108BD9-81ED-4DB2-BD59-A6C34878D82A}">
                    <a16:rowId xmlns:a16="http://schemas.microsoft.com/office/drawing/2014/main" val="2661229062"/>
                  </a:ext>
                </a:extLst>
              </a:tr>
              <a:tr h="403898">
                <a:tc>
                  <a:txBody>
                    <a:bodyPr/>
                    <a:lstStyle/>
                    <a:p>
                      <a:pPr marL="228600" algn="l">
                        <a:lnSpc>
                          <a:spcPts val="1200"/>
                        </a:lnSpc>
                        <a:spcAft>
                          <a:spcPts val="0"/>
                        </a:spcAft>
                        <a:tabLst>
                          <a:tab pos="457200" algn="l"/>
                          <a:tab pos="914400" algn="l"/>
                          <a:tab pos="1371600" algn="l"/>
                          <a:tab pos="1828800" algn="l"/>
                          <a:tab pos="2971800" algn="l"/>
                          <a:tab pos="3429000" algn="l"/>
                          <a:tab pos="5715000" algn="r"/>
                        </a:tabLst>
                      </a:pPr>
                      <a:r>
                        <a:rPr lang="en-GB" sz="1200" kern="1200" dirty="0">
                          <a:effectLst/>
                          <a:latin typeface="+mn-lt"/>
                          <a:cs typeface="Arial" panose="020B0604020202020204" pitchFamily="34" charset="0"/>
                        </a:rPr>
                        <a:t>Electricity Act 1989</a:t>
                      </a:r>
                      <a:endParaRPr lang="en-GB" sz="1200" dirty="0">
                        <a:effectLst/>
                        <a:latin typeface="+mn-lt"/>
                        <a:cs typeface="Arial" panose="020B0604020202020204" pitchFamily="34" charset="0"/>
                      </a:endParaRPr>
                    </a:p>
                    <a:p>
                      <a:pPr algn="l">
                        <a:lnSpc>
                          <a:spcPts val="1200"/>
                        </a:lnSpc>
                        <a:spcAft>
                          <a:spcPts val="0"/>
                        </a:spcAft>
                        <a:tabLst>
                          <a:tab pos="457200" algn="l"/>
                          <a:tab pos="914400" algn="l"/>
                          <a:tab pos="1371600" algn="l"/>
                          <a:tab pos="1828800" algn="l"/>
                          <a:tab pos="2971800" algn="l"/>
                          <a:tab pos="3429000" algn="l"/>
                          <a:tab pos="5715000" algn="r"/>
                        </a:tabLst>
                      </a:pPr>
                      <a:r>
                        <a:rPr lang="en-GB" sz="1200" kern="1200" dirty="0">
                          <a:effectLst/>
                          <a:latin typeface="+mn-lt"/>
                          <a:cs typeface="Arial" panose="020B0604020202020204" pitchFamily="34" charset="0"/>
                        </a:rPr>
                        <a:t> </a:t>
                      </a:r>
                      <a:endParaRPr lang="en-GB" sz="1200" dirty="0">
                        <a:effectLst/>
                        <a:latin typeface="+mn-lt"/>
                        <a:ea typeface="Times New Roman" panose="02020603050405020304" pitchFamily="18" charset="0"/>
                        <a:cs typeface="Arial" panose="020B0604020202020204" pitchFamily="34" charset="0"/>
                      </a:endParaRPr>
                    </a:p>
                  </a:txBody>
                  <a:tcPr marL="41279" marR="41279" marT="5733" marB="0" anchor="ctr"/>
                </a:tc>
                <a:tc>
                  <a:txBody>
                    <a:bodyPr/>
                    <a:lstStyle/>
                    <a:p>
                      <a:pPr marL="228600" algn="l">
                        <a:lnSpc>
                          <a:spcPts val="1200"/>
                        </a:lnSpc>
                        <a:spcAft>
                          <a:spcPts val="0"/>
                        </a:spcAft>
                        <a:tabLst>
                          <a:tab pos="457200" algn="l"/>
                          <a:tab pos="914400" algn="l"/>
                          <a:tab pos="1371600" algn="l"/>
                          <a:tab pos="1828800" algn="l"/>
                          <a:tab pos="2971800" algn="l"/>
                          <a:tab pos="3429000" algn="l"/>
                          <a:tab pos="5715000" algn="r"/>
                        </a:tabLst>
                      </a:pPr>
                      <a:r>
                        <a:rPr lang="en-GB" sz="1200" kern="1200" dirty="0">
                          <a:effectLst/>
                          <a:latin typeface="+mn-lt"/>
                          <a:cs typeface="Arial" panose="020B0604020202020204" pitchFamily="34" charset="0"/>
                        </a:rPr>
                        <a:t>Town and Country Planning (Scotland) Act 1997</a:t>
                      </a:r>
                      <a:endParaRPr lang="en-GB" sz="1200" dirty="0">
                        <a:effectLst/>
                        <a:latin typeface="+mn-lt"/>
                        <a:cs typeface="Arial" panose="020B0604020202020204" pitchFamily="34" charset="0"/>
                      </a:endParaRPr>
                    </a:p>
                    <a:p>
                      <a:pPr algn="l">
                        <a:lnSpc>
                          <a:spcPts val="1200"/>
                        </a:lnSpc>
                        <a:spcAft>
                          <a:spcPts val="0"/>
                        </a:spcAft>
                        <a:tabLst>
                          <a:tab pos="457200" algn="l"/>
                          <a:tab pos="914400" algn="l"/>
                          <a:tab pos="1371600" algn="l"/>
                          <a:tab pos="1828800" algn="l"/>
                          <a:tab pos="2971800" algn="l"/>
                          <a:tab pos="3429000" algn="l"/>
                          <a:tab pos="5715000" algn="r"/>
                        </a:tabLst>
                      </a:pPr>
                      <a:r>
                        <a:rPr lang="en-GB" sz="1200" kern="1200" dirty="0">
                          <a:effectLst/>
                          <a:latin typeface="+mn-lt"/>
                          <a:cs typeface="Arial" panose="020B0604020202020204" pitchFamily="34" charset="0"/>
                        </a:rPr>
                        <a:t> </a:t>
                      </a:r>
                      <a:endParaRPr lang="en-GB" sz="1200" dirty="0">
                        <a:effectLst/>
                        <a:latin typeface="+mn-lt"/>
                        <a:ea typeface="Times New Roman" panose="02020603050405020304" pitchFamily="18" charset="0"/>
                        <a:cs typeface="Arial" panose="020B0604020202020204" pitchFamily="34" charset="0"/>
                      </a:endParaRPr>
                    </a:p>
                  </a:txBody>
                  <a:tcPr marL="41279" marR="41279" marT="5733" marB="0" anchor="ctr"/>
                </a:tc>
                <a:extLst>
                  <a:ext uri="{0D108BD9-81ED-4DB2-BD59-A6C34878D82A}">
                    <a16:rowId xmlns:a16="http://schemas.microsoft.com/office/drawing/2014/main" val="3053360085"/>
                  </a:ext>
                </a:extLst>
              </a:tr>
              <a:tr h="478729">
                <a:tc>
                  <a:txBody>
                    <a:bodyPr/>
                    <a:lstStyle/>
                    <a:p>
                      <a:pPr marL="228600" algn="l">
                        <a:lnSpc>
                          <a:spcPts val="1200"/>
                        </a:lnSpc>
                        <a:spcAft>
                          <a:spcPts val="0"/>
                        </a:spcAft>
                        <a:tabLst>
                          <a:tab pos="457200" algn="l"/>
                          <a:tab pos="914400" algn="l"/>
                          <a:tab pos="1371600" algn="l"/>
                          <a:tab pos="1828800" algn="l"/>
                          <a:tab pos="2971800" algn="l"/>
                          <a:tab pos="3429000" algn="l"/>
                          <a:tab pos="5715000" algn="r"/>
                        </a:tabLst>
                      </a:pPr>
                      <a:r>
                        <a:rPr lang="en-GB" sz="1200" kern="1200" dirty="0">
                          <a:effectLst/>
                          <a:latin typeface="+mn-lt"/>
                          <a:cs typeface="Arial" panose="020B0604020202020204" pitchFamily="34" charset="0"/>
                        </a:rPr>
                        <a:t>The Electricity Works (Environmental Impact Assessment) (Scotland) Regulations 2017</a:t>
                      </a:r>
                      <a:endParaRPr lang="en-GB" sz="1200" dirty="0">
                        <a:effectLst/>
                        <a:latin typeface="+mn-lt"/>
                        <a:cs typeface="Arial" panose="020B0604020202020204" pitchFamily="34" charset="0"/>
                      </a:endParaRPr>
                    </a:p>
                  </a:txBody>
                  <a:tcPr marL="41279" marR="41279" marT="5733" marB="0" anchor="ctr"/>
                </a:tc>
                <a:tc>
                  <a:txBody>
                    <a:bodyPr/>
                    <a:lstStyle/>
                    <a:p>
                      <a:pPr marL="228600" algn="l">
                        <a:lnSpc>
                          <a:spcPts val="1200"/>
                        </a:lnSpc>
                        <a:spcAft>
                          <a:spcPts val="0"/>
                        </a:spcAft>
                        <a:tabLst>
                          <a:tab pos="457200" algn="l"/>
                          <a:tab pos="914400" algn="l"/>
                          <a:tab pos="1371600" algn="l"/>
                          <a:tab pos="1828800" algn="l"/>
                          <a:tab pos="2971800" algn="l"/>
                          <a:tab pos="3429000" algn="l"/>
                          <a:tab pos="5715000" algn="r"/>
                        </a:tabLst>
                      </a:pPr>
                      <a:r>
                        <a:rPr lang="en-GB" sz="1200" kern="1200" dirty="0">
                          <a:effectLst/>
                          <a:latin typeface="+mn-lt"/>
                          <a:cs typeface="Arial" panose="020B0604020202020204" pitchFamily="34" charset="0"/>
                        </a:rPr>
                        <a:t>The Town and Country Planning (Environmental Impact Assessment) (Scotland) Regulations 2017</a:t>
                      </a:r>
                      <a:endParaRPr lang="en-GB" sz="1200" dirty="0">
                        <a:effectLst/>
                        <a:latin typeface="+mn-lt"/>
                        <a:cs typeface="Arial" panose="020B0604020202020204" pitchFamily="34" charset="0"/>
                      </a:endParaRPr>
                    </a:p>
                  </a:txBody>
                  <a:tcPr marL="41279" marR="41279" marT="5733" marB="0" anchor="ctr"/>
                </a:tc>
                <a:extLst>
                  <a:ext uri="{0D108BD9-81ED-4DB2-BD59-A6C34878D82A}">
                    <a16:rowId xmlns:a16="http://schemas.microsoft.com/office/drawing/2014/main" val="804186938"/>
                  </a:ext>
                </a:extLst>
              </a:tr>
              <a:tr h="435205">
                <a:tc>
                  <a:txBody>
                    <a:bodyPr/>
                    <a:lstStyle/>
                    <a:p>
                      <a:pPr marL="228600" algn="l">
                        <a:lnSpc>
                          <a:spcPts val="1200"/>
                        </a:lnSpc>
                        <a:spcAft>
                          <a:spcPts val="0"/>
                        </a:spcAft>
                        <a:tabLst>
                          <a:tab pos="457200" algn="l"/>
                          <a:tab pos="914400" algn="l"/>
                          <a:tab pos="1371600" algn="l"/>
                          <a:tab pos="1828800" algn="l"/>
                          <a:tab pos="2971800" algn="l"/>
                          <a:tab pos="3429000" algn="l"/>
                          <a:tab pos="5715000" algn="r"/>
                        </a:tabLst>
                      </a:pPr>
                      <a:r>
                        <a:rPr lang="en-GB" sz="1200" kern="1200" dirty="0">
                          <a:effectLst/>
                          <a:latin typeface="+mn-lt"/>
                          <a:cs typeface="Arial" panose="020B0604020202020204" pitchFamily="34" charset="0"/>
                        </a:rPr>
                        <a:t>The Electricity (Applications for Consent) Regulations 1990</a:t>
                      </a:r>
                      <a:endParaRPr lang="en-GB" sz="1200" dirty="0">
                        <a:effectLst/>
                        <a:latin typeface="+mn-lt"/>
                        <a:cs typeface="Arial" panose="020B0604020202020204" pitchFamily="34" charset="0"/>
                      </a:endParaRPr>
                    </a:p>
                  </a:txBody>
                  <a:tcPr marL="41279" marR="41279" marT="5733" marB="0" anchor="ctr"/>
                </a:tc>
                <a:tc>
                  <a:txBody>
                    <a:bodyPr/>
                    <a:lstStyle/>
                    <a:p>
                      <a:pPr marL="228600" algn="l">
                        <a:lnSpc>
                          <a:spcPts val="1200"/>
                        </a:lnSpc>
                        <a:spcAft>
                          <a:spcPts val="0"/>
                        </a:spcAft>
                        <a:tabLst>
                          <a:tab pos="457200" algn="l"/>
                          <a:tab pos="914400" algn="l"/>
                          <a:tab pos="1371600" algn="l"/>
                          <a:tab pos="1828800" algn="l"/>
                          <a:tab pos="2971800" algn="l"/>
                          <a:tab pos="3429000" algn="l"/>
                          <a:tab pos="5715000" algn="r"/>
                        </a:tabLst>
                      </a:pPr>
                      <a:r>
                        <a:rPr lang="en-GB" sz="1200" kern="1200" dirty="0">
                          <a:effectLst/>
                          <a:latin typeface="+mn-lt"/>
                          <a:cs typeface="Arial" panose="020B0604020202020204" pitchFamily="34" charset="0"/>
                        </a:rPr>
                        <a:t>The Town and Country Planning (Development Management Procedure) (Scotland) Regulations 2013</a:t>
                      </a:r>
                      <a:endParaRPr lang="en-GB" sz="1200" dirty="0">
                        <a:effectLst/>
                        <a:latin typeface="+mn-lt"/>
                        <a:cs typeface="Arial" panose="020B0604020202020204" pitchFamily="34" charset="0"/>
                      </a:endParaRPr>
                    </a:p>
                  </a:txBody>
                  <a:tcPr marL="41279" marR="41279" marT="5733" marB="0" anchor="ctr"/>
                </a:tc>
                <a:extLst>
                  <a:ext uri="{0D108BD9-81ED-4DB2-BD59-A6C34878D82A}">
                    <a16:rowId xmlns:a16="http://schemas.microsoft.com/office/drawing/2014/main" val="1633075502"/>
                  </a:ext>
                </a:extLst>
              </a:tr>
              <a:tr h="403898">
                <a:tc>
                  <a:txBody>
                    <a:bodyPr/>
                    <a:lstStyle/>
                    <a:p>
                      <a:pPr algn="ctr">
                        <a:lnSpc>
                          <a:spcPts val="1200"/>
                        </a:lnSpc>
                        <a:spcAft>
                          <a:spcPts val="0"/>
                        </a:spcAft>
                        <a:tabLst>
                          <a:tab pos="457200" algn="l"/>
                          <a:tab pos="914400" algn="l"/>
                          <a:tab pos="1371600" algn="l"/>
                          <a:tab pos="1828800" algn="l"/>
                          <a:tab pos="2971800" algn="l"/>
                          <a:tab pos="3429000" algn="l"/>
                          <a:tab pos="5715000" algn="r"/>
                        </a:tabLst>
                      </a:pPr>
                      <a:r>
                        <a:rPr lang="en-GB" sz="1200" b="1" kern="1200" dirty="0">
                          <a:effectLst/>
                          <a:latin typeface="+mn-lt"/>
                          <a:cs typeface="Arial" panose="020B0604020202020204" pitchFamily="34" charset="0"/>
                        </a:rPr>
                        <a:t>Screening and /or Scoping Opinion Scottish Ministers</a:t>
                      </a:r>
                      <a:endParaRPr lang="en-GB" sz="1200" b="1" dirty="0">
                        <a:effectLst/>
                        <a:latin typeface="+mn-lt"/>
                        <a:ea typeface="Times New Roman" panose="02020603050405020304" pitchFamily="18" charset="0"/>
                        <a:cs typeface="Arial" panose="020B0604020202020204" pitchFamily="34" charset="0"/>
                      </a:endParaRPr>
                    </a:p>
                  </a:txBody>
                  <a:tcPr marL="41279" marR="41279" marT="5733" marB="0" anchor="ctr"/>
                </a:tc>
                <a:tc>
                  <a:txBody>
                    <a:bodyPr/>
                    <a:lstStyle/>
                    <a:p>
                      <a:pPr algn="ctr">
                        <a:lnSpc>
                          <a:spcPts val="1200"/>
                        </a:lnSpc>
                        <a:spcAft>
                          <a:spcPts val="0"/>
                        </a:spcAft>
                        <a:tabLst>
                          <a:tab pos="457200" algn="l"/>
                          <a:tab pos="914400" algn="l"/>
                          <a:tab pos="1371600" algn="l"/>
                          <a:tab pos="1828800" algn="l"/>
                          <a:tab pos="2971800" algn="l"/>
                          <a:tab pos="3429000" algn="l"/>
                          <a:tab pos="5715000" algn="r"/>
                        </a:tabLst>
                      </a:pPr>
                      <a:r>
                        <a:rPr lang="en-GB" sz="1200" b="1" kern="1200" dirty="0">
                          <a:effectLst/>
                          <a:latin typeface="+mn-lt"/>
                          <a:cs typeface="Arial" panose="020B0604020202020204" pitchFamily="34" charset="0"/>
                        </a:rPr>
                        <a:t>Screening and or Scoping Opinion to Local Planning Authority (LPA)</a:t>
                      </a:r>
                      <a:endParaRPr lang="en-GB" sz="1200" b="1" dirty="0">
                        <a:effectLst/>
                        <a:latin typeface="+mn-lt"/>
                        <a:ea typeface="Times New Roman" panose="02020603050405020304" pitchFamily="18" charset="0"/>
                        <a:cs typeface="Arial" panose="020B0604020202020204" pitchFamily="34" charset="0"/>
                      </a:endParaRPr>
                    </a:p>
                  </a:txBody>
                  <a:tcPr marL="41279" marR="41279" marT="5733" marB="0" anchor="ctr"/>
                </a:tc>
                <a:extLst>
                  <a:ext uri="{0D108BD9-81ED-4DB2-BD59-A6C34878D82A}">
                    <a16:rowId xmlns:a16="http://schemas.microsoft.com/office/drawing/2014/main" val="4168144516"/>
                  </a:ext>
                </a:extLst>
              </a:tr>
              <a:tr h="376794">
                <a:tc>
                  <a:txBody>
                    <a:bodyPr/>
                    <a:lstStyle/>
                    <a:p>
                      <a:pPr algn="ctr">
                        <a:lnSpc>
                          <a:spcPts val="1200"/>
                        </a:lnSpc>
                        <a:spcAft>
                          <a:spcPts val="0"/>
                        </a:spcAft>
                        <a:tabLst>
                          <a:tab pos="457200" algn="l"/>
                          <a:tab pos="914400" algn="l"/>
                          <a:tab pos="1371600" algn="l"/>
                          <a:tab pos="1828800" algn="l"/>
                          <a:tab pos="2971800" algn="l"/>
                          <a:tab pos="3429000" algn="l"/>
                          <a:tab pos="5715000" algn="r"/>
                        </a:tabLst>
                      </a:pPr>
                      <a:endParaRPr lang="en-GB" sz="1200" b="1" dirty="0">
                        <a:effectLst/>
                        <a:latin typeface="+mn-lt"/>
                        <a:ea typeface="Times New Roman" panose="02020603050405020304" pitchFamily="18" charset="0"/>
                        <a:cs typeface="Arial" panose="020B0604020202020204" pitchFamily="34" charset="0"/>
                      </a:endParaRPr>
                    </a:p>
                  </a:txBody>
                  <a:tcPr marL="41279" marR="41279" marT="5733" marB="0" anchor="ctr"/>
                </a:tc>
                <a:tc>
                  <a:txBody>
                    <a:bodyPr/>
                    <a:lstStyle/>
                    <a:p>
                      <a:pPr marL="0" marR="0" lvl="0" indent="0" algn="ctr" defTabSz="342015" rtl="0" eaLnBrk="1" fontAlgn="auto" latinLnBrk="0" hangingPunct="1">
                        <a:lnSpc>
                          <a:spcPts val="1200"/>
                        </a:lnSpc>
                        <a:spcBef>
                          <a:spcPts val="0"/>
                        </a:spcBef>
                        <a:spcAft>
                          <a:spcPts val="0"/>
                        </a:spcAft>
                        <a:buClrTx/>
                        <a:buSzTx/>
                        <a:buFontTx/>
                        <a:buNone/>
                        <a:tabLst>
                          <a:tab pos="457200" algn="l"/>
                          <a:tab pos="914400" algn="l"/>
                          <a:tab pos="1371600" algn="l"/>
                          <a:tab pos="1828800" algn="l"/>
                          <a:tab pos="2971800" algn="l"/>
                          <a:tab pos="3429000" algn="l"/>
                          <a:tab pos="5715000" algn="r"/>
                        </a:tabLst>
                        <a:defRPr/>
                      </a:pPr>
                      <a:r>
                        <a:rPr lang="en-GB" sz="1200" b="0" kern="1200" dirty="0">
                          <a:effectLst/>
                          <a:latin typeface="+mn-lt"/>
                          <a:cs typeface="Arial" panose="020B0604020202020204" pitchFamily="34" charset="0"/>
                        </a:rPr>
                        <a:t>Proposal of Application Notice</a:t>
                      </a:r>
                      <a:r>
                        <a:rPr lang="en-GB" sz="1200" b="0" kern="1200" baseline="0" dirty="0">
                          <a:effectLst/>
                          <a:latin typeface="+mn-lt"/>
                          <a:cs typeface="Arial" panose="020B0604020202020204" pitchFamily="34" charset="0"/>
                        </a:rPr>
                        <a:t> and Pre-Application Consultation</a:t>
                      </a:r>
                      <a:endParaRPr lang="en-GB" sz="1200" b="0" dirty="0">
                        <a:effectLst/>
                        <a:latin typeface="+mn-lt"/>
                        <a:cs typeface="Arial" panose="020B0604020202020204" pitchFamily="34" charset="0"/>
                      </a:endParaRPr>
                    </a:p>
                  </a:txBody>
                  <a:tcPr marL="41279" marR="41279" marT="5733" marB="0" anchor="ctr"/>
                </a:tc>
                <a:extLst>
                  <a:ext uri="{0D108BD9-81ED-4DB2-BD59-A6C34878D82A}">
                    <a16:rowId xmlns:a16="http://schemas.microsoft.com/office/drawing/2014/main" val="3734399935"/>
                  </a:ext>
                </a:extLst>
              </a:tr>
              <a:tr h="218608">
                <a:tc>
                  <a:txBody>
                    <a:bodyPr/>
                    <a:lstStyle/>
                    <a:p>
                      <a:pPr algn="ctr">
                        <a:lnSpc>
                          <a:spcPts val="1200"/>
                        </a:lnSpc>
                        <a:spcAft>
                          <a:spcPts val="0"/>
                        </a:spcAft>
                        <a:tabLst>
                          <a:tab pos="457200" algn="l"/>
                          <a:tab pos="914400" algn="l"/>
                          <a:tab pos="1371600" algn="l"/>
                          <a:tab pos="1828800" algn="l"/>
                          <a:tab pos="2971800" algn="l"/>
                          <a:tab pos="3429000" algn="l"/>
                          <a:tab pos="5715000" algn="r"/>
                        </a:tabLst>
                      </a:pPr>
                      <a:r>
                        <a:rPr lang="en-GB" sz="1200" b="1" kern="1200" dirty="0">
                          <a:effectLst/>
                          <a:latin typeface="+mn-lt"/>
                          <a:cs typeface="Arial" panose="020B0604020202020204" pitchFamily="34" charset="0"/>
                        </a:rPr>
                        <a:t>Application to Scottish Ministers</a:t>
                      </a:r>
                      <a:endParaRPr lang="en-GB" sz="1200" b="1" dirty="0">
                        <a:effectLst/>
                        <a:latin typeface="+mn-lt"/>
                        <a:ea typeface="Times New Roman" panose="02020603050405020304" pitchFamily="18" charset="0"/>
                        <a:cs typeface="Arial" panose="020B0604020202020204" pitchFamily="34" charset="0"/>
                      </a:endParaRPr>
                    </a:p>
                  </a:txBody>
                  <a:tcPr marL="41279" marR="41279" marT="5733" marB="0" anchor="ctr"/>
                </a:tc>
                <a:tc>
                  <a:txBody>
                    <a:bodyPr/>
                    <a:lstStyle/>
                    <a:p>
                      <a:pPr algn="ctr">
                        <a:lnSpc>
                          <a:spcPts val="1200"/>
                        </a:lnSpc>
                        <a:spcAft>
                          <a:spcPts val="0"/>
                        </a:spcAft>
                        <a:tabLst>
                          <a:tab pos="457200" algn="l"/>
                          <a:tab pos="914400" algn="l"/>
                          <a:tab pos="1371600" algn="l"/>
                          <a:tab pos="1828800" algn="l"/>
                          <a:tab pos="2971800" algn="l"/>
                          <a:tab pos="3429000" algn="l"/>
                          <a:tab pos="5715000" algn="r"/>
                        </a:tabLst>
                      </a:pPr>
                      <a:r>
                        <a:rPr lang="en-GB" sz="1200" b="1" kern="1200" dirty="0">
                          <a:effectLst/>
                          <a:latin typeface="+mn-lt"/>
                          <a:cs typeface="Arial" panose="020B0604020202020204" pitchFamily="34" charset="0"/>
                        </a:rPr>
                        <a:t>Application to Local Planning Authority</a:t>
                      </a:r>
                      <a:endParaRPr lang="en-GB" sz="1200" b="1" dirty="0">
                        <a:effectLst/>
                        <a:latin typeface="+mn-lt"/>
                        <a:ea typeface="Times New Roman" panose="02020603050405020304" pitchFamily="18" charset="0"/>
                        <a:cs typeface="Arial" panose="020B0604020202020204" pitchFamily="34" charset="0"/>
                      </a:endParaRPr>
                    </a:p>
                  </a:txBody>
                  <a:tcPr marL="41279" marR="41279" marT="5733" marB="0" anchor="ctr"/>
                </a:tc>
                <a:extLst>
                  <a:ext uri="{0D108BD9-81ED-4DB2-BD59-A6C34878D82A}">
                    <a16:rowId xmlns:a16="http://schemas.microsoft.com/office/drawing/2014/main" val="3990252735"/>
                  </a:ext>
                </a:extLst>
              </a:tr>
              <a:tr h="633386">
                <a:tc>
                  <a:txBody>
                    <a:bodyPr/>
                    <a:lstStyle/>
                    <a:p>
                      <a:pPr algn="l">
                        <a:lnSpc>
                          <a:spcPts val="1200"/>
                        </a:lnSpc>
                        <a:spcAft>
                          <a:spcPts val="0"/>
                        </a:spcAft>
                        <a:tabLst>
                          <a:tab pos="457200" algn="l"/>
                          <a:tab pos="914400" algn="l"/>
                          <a:tab pos="1371600" algn="l"/>
                          <a:tab pos="1828800" algn="l"/>
                          <a:tab pos="2971800" algn="l"/>
                          <a:tab pos="3429000" algn="l"/>
                          <a:tab pos="5715000" algn="r"/>
                        </a:tabLst>
                      </a:pPr>
                      <a:r>
                        <a:rPr lang="en-GB" sz="1200" kern="1200" dirty="0">
                          <a:effectLst/>
                          <a:latin typeface="+mn-lt"/>
                          <a:cs typeface="Arial" panose="020B0604020202020204" pitchFamily="34" charset="0"/>
                        </a:rPr>
                        <a:t>Details published on Scottish Government website and LPA</a:t>
                      </a:r>
                      <a:r>
                        <a:rPr lang="en-GB" sz="1200" kern="1200" baseline="0" dirty="0">
                          <a:effectLst/>
                          <a:latin typeface="+mn-lt"/>
                          <a:cs typeface="Arial" panose="020B0604020202020204" pitchFamily="34" charset="0"/>
                        </a:rPr>
                        <a:t> </a:t>
                      </a:r>
                      <a:r>
                        <a:rPr lang="en-GB" sz="1200" kern="1200" dirty="0">
                          <a:effectLst/>
                          <a:latin typeface="+mn-lt"/>
                          <a:cs typeface="Arial" panose="020B0604020202020204" pitchFamily="34" charset="0"/>
                        </a:rPr>
                        <a:t>website </a:t>
                      </a:r>
                      <a:endParaRPr lang="en-GB" sz="1200" dirty="0">
                        <a:effectLst/>
                        <a:latin typeface="+mn-lt"/>
                        <a:cs typeface="Arial" panose="020B0604020202020204" pitchFamily="34" charset="0"/>
                      </a:endParaRPr>
                    </a:p>
                    <a:p>
                      <a:pPr algn="l">
                        <a:lnSpc>
                          <a:spcPts val="1200"/>
                        </a:lnSpc>
                        <a:spcAft>
                          <a:spcPts val="0"/>
                        </a:spcAft>
                        <a:tabLst>
                          <a:tab pos="457200" algn="l"/>
                          <a:tab pos="914400" algn="l"/>
                          <a:tab pos="1371600" algn="l"/>
                          <a:tab pos="1828800" algn="l"/>
                          <a:tab pos="2971800" algn="l"/>
                          <a:tab pos="3429000" algn="l"/>
                          <a:tab pos="5715000" algn="r"/>
                        </a:tabLst>
                      </a:pPr>
                      <a:r>
                        <a:rPr lang="en-GB" sz="1200" u="sng" kern="1200" dirty="0">
                          <a:effectLst/>
                          <a:latin typeface="+mn-lt"/>
                          <a:cs typeface="Arial" panose="020B0604020202020204" pitchFamily="34" charset="0"/>
                          <a:hlinkClick r:id="rId3"/>
                        </a:rPr>
                        <a:t>http://www.energyconsents.scot/Default.aspx</a:t>
                      </a:r>
                      <a:endParaRPr lang="en-GB" sz="1200" u="sng" kern="1200" dirty="0">
                        <a:effectLst/>
                        <a:latin typeface="+mn-lt"/>
                        <a:cs typeface="Arial" panose="020B0604020202020204" pitchFamily="34" charset="0"/>
                      </a:endParaRPr>
                    </a:p>
                    <a:p>
                      <a:pPr algn="l">
                        <a:lnSpc>
                          <a:spcPts val="1200"/>
                        </a:lnSpc>
                        <a:spcAft>
                          <a:spcPts val="0"/>
                        </a:spcAft>
                        <a:tabLst>
                          <a:tab pos="457200" algn="l"/>
                          <a:tab pos="914400" algn="l"/>
                          <a:tab pos="1371600" algn="l"/>
                          <a:tab pos="1828800" algn="l"/>
                          <a:tab pos="2971800" algn="l"/>
                          <a:tab pos="3429000" algn="l"/>
                          <a:tab pos="5715000" algn="r"/>
                        </a:tabLst>
                      </a:pPr>
                      <a:endParaRPr lang="en-GB" sz="1200" dirty="0">
                        <a:effectLst/>
                        <a:latin typeface="+mn-lt"/>
                        <a:ea typeface="Times New Roman" panose="02020603050405020304" pitchFamily="18" charset="0"/>
                        <a:cs typeface="Arial" panose="020B0604020202020204" pitchFamily="34" charset="0"/>
                      </a:endParaRPr>
                    </a:p>
                  </a:txBody>
                  <a:tcPr marL="41279" marR="41279" marT="5733" marB="0" anchor="ctr"/>
                </a:tc>
                <a:tc>
                  <a:txBody>
                    <a:bodyPr/>
                    <a:lstStyle/>
                    <a:p>
                      <a:pPr algn="l">
                        <a:lnSpc>
                          <a:spcPts val="1200"/>
                        </a:lnSpc>
                        <a:spcAft>
                          <a:spcPts val="0"/>
                        </a:spcAft>
                        <a:tabLst>
                          <a:tab pos="457200" algn="l"/>
                          <a:tab pos="914400" algn="l"/>
                          <a:tab pos="1371600" algn="l"/>
                          <a:tab pos="1828800" algn="l"/>
                          <a:tab pos="2971800" algn="l"/>
                          <a:tab pos="3429000" algn="l"/>
                          <a:tab pos="5715000" algn="r"/>
                        </a:tabLst>
                      </a:pPr>
                      <a:r>
                        <a:rPr lang="en-GB" sz="1200" kern="1200" dirty="0">
                          <a:effectLst/>
                          <a:latin typeface="+mn-lt"/>
                          <a:cs typeface="Arial" panose="020B0604020202020204" pitchFamily="34" charset="0"/>
                        </a:rPr>
                        <a:t>Details published on LPA planning register</a:t>
                      </a:r>
                      <a:endParaRPr lang="en-GB" sz="1200" dirty="0">
                        <a:effectLst/>
                        <a:latin typeface="+mn-lt"/>
                        <a:ea typeface="Times New Roman" panose="02020603050405020304" pitchFamily="18" charset="0"/>
                        <a:cs typeface="Arial" panose="020B0604020202020204" pitchFamily="34" charset="0"/>
                      </a:endParaRPr>
                    </a:p>
                  </a:txBody>
                  <a:tcPr marL="41279" marR="41279" marT="5733" marB="0" anchor="ctr"/>
                </a:tc>
                <a:extLst>
                  <a:ext uri="{0D108BD9-81ED-4DB2-BD59-A6C34878D82A}">
                    <a16:rowId xmlns:a16="http://schemas.microsoft.com/office/drawing/2014/main" val="1621519486"/>
                  </a:ext>
                </a:extLst>
              </a:tr>
              <a:tr h="319644">
                <a:tc>
                  <a:txBody>
                    <a:bodyPr/>
                    <a:lstStyle/>
                    <a:p>
                      <a:pPr algn="l">
                        <a:lnSpc>
                          <a:spcPts val="1200"/>
                        </a:lnSpc>
                        <a:spcAft>
                          <a:spcPts val="0"/>
                        </a:spcAft>
                        <a:tabLst>
                          <a:tab pos="457200" algn="l"/>
                          <a:tab pos="914400" algn="l"/>
                          <a:tab pos="1371600" algn="l"/>
                          <a:tab pos="1828800" algn="l"/>
                          <a:tab pos="2971800" algn="l"/>
                          <a:tab pos="3429000" algn="l"/>
                          <a:tab pos="5715000" algn="r"/>
                        </a:tabLst>
                      </a:pPr>
                      <a:r>
                        <a:rPr lang="en-GB" sz="1200" kern="1200" dirty="0">
                          <a:effectLst/>
                          <a:latin typeface="+mn-lt"/>
                          <a:cs typeface="Arial" panose="020B0604020202020204" pitchFamily="34" charset="0"/>
                        </a:rPr>
                        <a:t>Representations and consultation responses to Scottish Ministers</a:t>
                      </a:r>
                      <a:endParaRPr lang="en-GB" sz="1200" dirty="0">
                        <a:effectLst/>
                        <a:latin typeface="+mn-lt"/>
                        <a:ea typeface="Times New Roman" panose="02020603050405020304" pitchFamily="18" charset="0"/>
                        <a:cs typeface="Arial" panose="020B0604020202020204" pitchFamily="34" charset="0"/>
                      </a:endParaRPr>
                    </a:p>
                  </a:txBody>
                  <a:tcPr marL="41279" marR="41279" marT="5733" marB="0" anchor="ctr"/>
                </a:tc>
                <a:tc>
                  <a:txBody>
                    <a:bodyPr/>
                    <a:lstStyle/>
                    <a:p>
                      <a:pPr algn="l">
                        <a:lnSpc>
                          <a:spcPts val="1200"/>
                        </a:lnSpc>
                        <a:spcAft>
                          <a:spcPts val="0"/>
                        </a:spcAft>
                        <a:tabLst>
                          <a:tab pos="457200" algn="l"/>
                          <a:tab pos="914400" algn="l"/>
                          <a:tab pos="1371600" algn="l"/>
                          <a:tab pos="1828800" algn="l"/>
                          <a:tab pos="2971800" algn="l"/>
                          <a:tab pos="3429000" algn="l"/>
                          <a:tab pos="5715000" algn="r"/>
                        </a:tabLst>
                      </a:pPr>
                      <a:r>
                        <a:rPr lang="en-GB" sz="1200" kern="1200" dirty="0">
                          <a:effectLst/>
                          <a:latin typeface="+mn-lt"/>
                          <a:cs typeface="Arial" panose="020B0604020202020204" pitchFamily="34" charset="0"/>
                        </a:rPr>
                        <a:t>Representations and consultation responses to LPA</a:t>
                      </a:r>
                      <a:endParaRPr lang="en-GB" sz="1200" dirty="0">
                        <a:effectLst/>
                        <a:latin typeface="+mn-lt"/>
                        <a:ea typeface="Times New Roman" panose="02020603050405020304" pitchFamily="18" charset="0"/>
                        <a:cs typeface="Arial" panose="020B0604020202020204" pitchFamily="34" charset="0"/>
                      </a:endParaRPr>
                    </a:p>
                  </a:txBody>
                  <a:tcPr marL="41279" marR="41279" marT="5733" marB="0" anchor="ctr"/>
                </a:tc>
                <a:extLst>
                  <a:ext uri="{0D108BD9-81ED-4DB2-BD59-A6C34878D82A}">
                    <a16:rowId xmlns:a16="http://schemas.microsoft.com/office/drawing/2014/main" val="3103513760"/>
                  </a:ext>
                </a:extLst>
              </a:tr>
              <a:tr h="384895">
                <a:tc>
                  <a:txBody>
                    <a:bodyPr/>
                    <a:lstStyle/>
                    <a:p>
                      <a:pPr algn="l">
                        <a:lnSpc>
                          <a:spcPts val="1200"/>
                        </a:lnSpc>
                        <a:spcAft>
                          <a:spcPts val="0"/>
                        </a:spcAft>
                        <a:tabLst>
                          <a:tab pos="457200" algn="l"/>
                          <a:tab pos="914400" algn="l"/>
                          <a:tab pos="1371600" algn="l"/>
                          <a:tab pos="1828800" algn="l"/>
                          <a:tab pos="2971800" algn="l"/>
                          <a:tab pos="3429000" algn="l"/>
                          <a:tab pos="5715000" algn="r"/>
                        </a:tabLst>
                      </a:pPr>
                      <a:r>
                        <a:rPr lang="en-GB" sz="1200" kern="1200" dirty="0">
                          <a:effectLst/>
                          <a:latin typeface="+mn-lt"/>
                          <a:cs typeface="Arial" panose="020B0604020202020204" pitchFamily="34" charset="0"/>
                        </a:rPr>
                        <a:t>Changes – additional/ further environmental information </a:t>
                      </a:r>
                      <a:endParaRPr lang="en-GB" sz="1200" dirty="0">
                        <a:effectLst/>
                        <a:latin typeface="+mn-lt"/>
                        <a:ea typeface="Times New Roman" panose="02020603050405020304" pitchFamily="18" charset="0"/>
                        <a:cs typeface="Arial" panose="020B0604020202020204" pitchFamily="34" charset="0"/>
                      </a:endParaRPr>
                    </a:p>
                  </a:txBody>
                  <a:tcPr marL="41279" marR="41279" marT="5733" marB="0" anchor="ctr"/>
                </a:tc>
                <a:tc>
                  <a:txBody>
                    <a:bodyPr/>
                    <a:lstStyle/>
                    <a:p>
                      <a:pPr algn="l">
                        <a:lnSpc>
                          <a:spcPts val="1200"/>
                        </a:lnSpc>
                        <a:spcAft>
                          <a:spcPts val="0"/>
                        </a:spcAft>
                        <a:tabLst>
                          <a:tab pos="457200" algn="l"/>
                          <a:tab pos="914400" algn="l"/>
                          <a:tab pos="1371600" algn="l"/>
                          <a:tab pos="1828800" algn="l"/>
                          <a:tab pos="2971800" algn="l"/>
                          <a:tab pos="3429000" algn="l"/>
                          <a:tab pos="5715000" algn="r"/>
                        </a:tabLst>
                      </a:pPr>
                      <a:r>
                        <a:rPr lang="en-GB" sz="1200" kern="1200" dirty="0">
                          <a:effectLst/>
                          <a:latin typeface="+mn-lt"/>
                          <a:cs typeface="Arial" panose="020B0604020202020204" pitchFamily="34" charset="0"/>
                        </a:rPr>
                        <a:t>Changes – additional/ further environmental information</a:t>
                      </a:r>
                      <a:endParaRPr lang="en-GB" sz="1200" dirty="0">
                        <a:effectLst/>
                        <a:latin typeface="+mn-lt"/>
                        <a:ea typeface="Times New Roman" panose="02020603050405020304" pitchFamily="18" charset="0"/>
                        <a:cs typeface="Arial" panose="020B0604020202020204" pitchFamily="34" charset="0"/>
                      </a:endParaRPr>
                    </a:p>
                  </a:txBody>
                  <a:tcPr marL="41279" marR="41279" marT="5733" marB="0" anchor="ctr"/>
                </a:tc>
                <a:extLst>
                  <a:ext uri="{0D108BD9-81ED-4DB2-BD59-A6C34878D82A}">
                    <a16:rowId xmlns:a16="http://schemas.microsoft.com/office/drawing/2014/main" val="3326911128"/>
                  </a:ext>
                </a:extLst>
              </a:tr>
              <a:tr h="476514">
                <a:tc>
                  <a:txBody>
                    <a:bodyPr/>
                    <a:lstStyle/>
                    <a:p>
                      <a:pPr algn="l">
                        <a:lnSpc>
                          <a:spcPts val="1200"/>
                        </a:lnSpc>
                        <a:spcAft>
                          <a:spcPts val="0"/>
                        </a:spcAft>
                        <a:tabLst>
                          <a:tab pos="457200" algn="l"/>
                          <a:tab pos="914400" algn="l"/>
                          <a:tab pos="1371600" algn="l"/>
                          <a:tab pos="1828800" algn="l"/>
                          <a:tab pos="2971800" algn="l"/>
                          <a:tab pos="3429000" algn="l"/>
                          <a:tab pos="5715000" algn="r"/>
                        </a:tabLst>
                      </a:pPr>
                      <a:r>
                        <a:rPr lang="en-GB" sz="1200" kern="1200" dirty="0">
                          <a:effectLst/>
                          <a:latin typeface="+mn-lt"/>
                          <a:cs typeface="Arial" panose="020B0604020202020204" pitchFamily="34" charset="0"/>
                        </a:rPr>
                        <a:t>LPA is one of a range of consultees</a:t>
                      </a:r>
                      <a:endParaRPr lang="en-GB" sz="1200" dirty="0">
                        <a:effectLst/>
                        <a:latin typeface="+mn-lt"/>
                        <a:ea typeface="Times New Roman" panose="02020603050405020304" pitchFamily="18" charset="0"/>
                        <a:cs typeface="Arial" panose="020B0604020202020204" pitchFamily="34" charset="0"/>
                      </a:endParaRPr>
                    </a:p>
                  </a:txBody>
                  <a:tcPr marL="41279" marR="41279" marT="5733" marB="0" anchor="ctr"/>
                </a:tc>
                <a:tc>
                  <a:txBody>
                    <a:bodyPr/>
                    <a:lstStyle/>
                    <a:p>
                      <a:pPr algn="l">
                        <a:lnSpc>
                          <a:spcPts val="1200"/>
                        </a:lnSpc>
                        <a:spcAft>
                          <a:spcPts val="0"/>
                        </a:spcAft>
                        <a:tabLst>
                          <a:tab pos="457200" algn="l"/>
                          <a:tab pos="914400" algn="l"/>
                          <a:tab pos="1371600" algn="l"/>
                          <a:tab pos="1828800" algn="l"/>
                          <a:tab pos="2971800" algn="l"/>
                          <a:tab pos="3429000" algn="l"/>
                          <a:tab pos="5715000" algn="r"/>
                        </a:tabLst>
                      </a:pPr>
                      <a:r>
                        <a:rPr lang="en-GB" sz="1200" kern="1200" dirty="0">
                          <a:effectLst/>
                          <a:latin typeface="+mn-lt"/>
                          <a:cs typeface="Arial" panose="020B0604020202020204" pitchFamily="34" charset="0"/>
                        </a:rPr>
                        <a:t>Local Planning Authority is decision maker</a:t>
                      </a:r>
                      <a:r>
                        <a:rPr lang="en-GB" sz="1200" kern="1200" baseline="0" dirty="0">
                          <a:effectLst/>
                          <a:latin typeface="+mn-lt"/>
                          <a:cs typeface="Arial" panose="020B0604020202020204" pitchFamily="34" charset="0"/>
                        </a:rPr>
                        <a:t> under </a:t>
                      </a:r>
                      <a:r>
                        <a:rPr lang="en-GB" sz="1200" kern="1200" dirty="0">
                          <a:effectLst/>
                          <a:latin typeface="+mn-lt"/>
                          <a:cs typeface="Arial" panose="020B0604020202020204" pitchFamily="34" charset="0"/>
                        </a:rPr>
                        <a:t>Town and Country Planning (Scotland) Act 1997</a:t>
                      </a:r>
                      <a:r>
                        <a:rPr lang="en-GB" sz="1200" kern="1200" baseline="0" dirty="0">
                          <a:effectLst/>
                          <a:latin typeface="+mn-lt"/>
                          <a:cs typeface="Arial" panose="020B0604020202020204" pitchFamily="34" charset="0"/>
                        </a:rPr>
                        <a:t> and Planning </a:t>
                      </a:r>
                      <a:r>
                        <a:rPr lang="en-GB" sz="1200" kern="1200" baseline="0" dirty="0" err="1">
                          <a:effectLst/>
                          <a:latin typeface="+mn-lt"/>
                          <a:cs typeface="Arial" panose="020B0604020202020204" pitchFamily="34" charset="0"/>
                        </a:rPr>
                        <a:t>etc</a:t>
                      </a:r>
                      <a:r>
                        <a:rPr lang="en-GB" sz="1200" kern="1200" baseline="0" dirty="0">
                          <a:effectLst/>
                          <a:latin typeface="+mn-lt"/>
                          <a:cs typeface="Arial" panose="020B0604020202020204" pitchFamily="34" charset="0"/>
                        </a:rPr>
                        <a:t> (Scotland) Act 2006</a:t>
                      </a:r>
                    </a:p>
                    <a:p>
                      <a:pPr algn="l">
                        <a:lnSpc>
                          <a:spcPts val="1200"/>
                        </a:lnSpc>
                        <a:spcAft>
                          <a:spcPts val="0"/>
                        </a:spcAft>
                        <a:tabLst>
                          <a:tab pos="457200" algn="l"/>
                          <a:tab pos="914400" algn="l"/>
                          <a:tab pos="1371600" algn="l"/>
                          <a:tab pos="1828800" algn="l"/>
                          <a:tab pos="2971800" algn="l"/>
                          <a:tab pos="3429000" algn="l"/>
                          <a:tab pos="5715000" algn="r"/>
                        </a:tabLst>
                      </a:pPr>
                      <a:endParaRPr lang="en-GB" sz="1200" dirty="0">
                        <a:effectLst/>
                        <a:latin typeface="+mn-lt"/>
                        <a:ea typeface="Times New Roman" panose="02020603050405020304" pitchFamily="18" charset="0"/>
                        <a:cs typeface="Arial" panose="020B0604020202020204" pitchFamily="34" charset="0"/>
                      </a:endParaRPr>
                    </a:p>
                  </a:txBody>
                  <a:tcPr marL="41279" marR="41279" marT="5733" marB="0" anchor="ctr"/>
                </a:tc>
                <a:extLst>
                  <a:ext uri="{0D108BD9-81ED-4DB2-BD59-A6C34878D82A}">
                    <a16:rowId xmlns:a16="http://schemas.microsoft.com/office/drawing/2014/main" val="1999341886"/>
                  </a:ext>
                </a:extLst>
              </a:tr>
              <a:tr h="633386">
                <a:tc>
                  <a:txBody>
                    <a:bodyPr/>
                    <a:lstStyle/>
                    <a:p>
                      <a:pPr algn="l">
                        <a:lnSpc>
                          <a:spcPts val="1200"/>
                        </a:lnSpc>
                        <a:spcAft>
                          <a:spcPts val="0"/>
                        </a:spcAft>
                        <a:tabLst>
                          <a:tab pos="457200" algn="l"/>
                          <a:tab pos="914400" algn="l"/>
                          <a:tab pos="1371600" algn="l"/>
                          <a:tab pos="1828800" algn="l"/>
                          <a:tab pos="2971800" algn="l"/>
                          <a:tab pos="3429000" algn="l"/>
                          <a:tab pos="5715000" algn="r"/>
                        </a:tabLst>
                      </a:pPr>
                      <a:r>
                        <a:rPr lang="en-GB" sz="1200" kern="1200" dirty="0">
                          <a:effectLst/>
                          <a:latin typeface="+mn-lt"/>
                          <a:cs typeface="Arial" panose="020B0604020202020204" pitchFamily="34" charset="0"/>
                        </a:rPr>
                        <a:t>No maximum prescribed timescales</a:t>
                      </a:r>
                      <a:endParaRPr lang="en-GB" sz="1200" dirty="0">
                        <a:effectLst/>
                        <a:latin typeface="+mn-lt"/>
                        <a:ea typeface="Times New Roman" panose="02020603050405020304" pitchFamily="18" charset="0"/>
                        <a:cs typeface="Arial" panose="020B0604020202020204" pitchFamily="34" charset="0"/>
                      </a:endParaRPr>
                    </a:p>
                  </a:txBody>
                  <a:tcPr marL="41279" marR="41279" marT="5733" marB="0" anchor="ctr"/>
                </a:tc>
                <a:tc>
                  <a:txBody>
                    <a:bodyPr/>
                    <a:lstStyle/>
                    <a:p>
                      <a:pPr algn="l">
                        <a:lnSpc>
                          <a:spcPts val="1200"/>
                        </a:lnSpc>
                        <a:spcAft>
                          <a:spcPts val="0"/>
                        </a:spcAft>
                        <a:tabLst>
                          <a:tab pos="457200" algn="l"/>
                          <a:tab pos="914400" algn="l"/>
                          <a:tab pos="1371600" algn="l"/>
                          <a:tab pos="1828800" algn="l"/>
                          <a:tab pos="2971800" algn="l"/>
                          <a:tab pos="3429000" algn="l"/>
                          <a:tab pos="5715000" algn="r"/>
                        </a:tabLst>
                      </a:pPr>
                      <a:r>
                        <a:rPr lang="en-GB" sz="1200" kern="1200" dirty="0">
                          <a:effectLst/>
                          <a:latin typeface="+mn-lt"/>
                          <a:cs typeface="Arial" panose="020B0604020202020204" pitchFamily="34" charset="0"/>
                        </a:rPr>
                        <a:t>Major Application – 4 months, Local Application 2 months</a:t>
                      </a:r>
                    </a:p>
                    <a:p>
                      <a:pPr algn="l">
                        <a:lnSpc>
                          <a:spcPts val="1200"/>
                        </a:lnSpc>
                        <a:spcAft>
                          <a:spcPts val="0"/>
                        </a:spcAft>
                        <a:tabLst>
                          <a:tab pos="457200" algn="l"/>
                          <a:tab pos="914400" algn="l"/>
                          <a:tab pos="1371600" algn="l"/>
                          <a:tab pos="1828800" algn="l"/>
                          <a:tab pos="2971800" algn="l"/>
                          <a:tab pos="3429000" algn="l"/>
                          <a:tab pos="5715000" algn="r"/>
                        </a:tabLst>
                      </a:pPr>
                      <a:endParaRPr lang="en-GB" sz="1200" kern="1200" dirty="0">
                        <a:effectLst/>
                        <a:latin typeface="+mn-lt"/>
                        <a:cs typeface="Arial" panose="020B0604020202020204" pitchFamily="34" charset="0"/>
                      </a:endParaRPr>
                    </a:p>
                    <a:p>
                      <a:pPr algn="l">
                        <a:lnSpc>
                          <a:spcPts val="1200"/>
                        </a:lnSpc>
                        <a:spcAft>
                          <a:spcPts val="0"/>
                        </a:spcAft>
                        <a:tabLst>
                          <a:tab pos="457200" algn="l"/>
                          <a:tab pos="914400" algn="l"/>
                          <a:tab pos="1371600" algn="l"/>
                          <a:tab pos="1828800" algn="l"/>
                          <a:tab pos="2971800" algn="l"/>
                          <a:tab pos="3429000" algn="l"/>
                          <a:tab pos="5715000" algn="r"/>
                        </a:tabLst>
                      </a:pPr>
                      <a:r>
                        <a:rPr lang="en-GB" sz="1200" kern="1200" dirty="0">
                          <a:effectLst/>
                          <a:latin typeface="+mn-lt"/>
                          <a:cs typeface="Arial" panose="020B0604020202020204" pitchFamily="34" charset="0"/>
                        </a:rPr>
                        <a:t>Right of appeal against non-determination </a:t>
                      </a:r>
                    </a:p>
                    <a:p>
                      <a:pPr algn="l">
                        <a:lnSpc>
                          <a:spcPts val="1200"/>
                        </a:lnSpc>
                        <a:spcAft>
                          <a:spcPts val="0"/>
                        </a:spcAft>
                        <a:tabLst>
                          <a:tab pos="457200" algn="l"/>
                          <a:tab pos="914400" algn="l"/>
                          <a:tab pos="1371600" algn="l"/>
                          <a:tab pos="1828800" algn="l"/>
                          <a:tab pos="2971800" algn="l"/>
                          <a:tab pos="3429000" algn="l"/>
                          <a:tab pos="5715000" algn="r"/>
                        </a:tabLst>
                      </a:pPr>
                      <a:endParaRPr lang="en-GB" sz="1200" dirty="0">
                        <a:effectLst/>
                        <a:latin typeface="+mn-lt"/>
                        <a:cs typeface="Arial" panose="020B0604020202020204" pitchFamily="34" charset="0"/>
                      </a:endParaRPr>
                    </a:p>
                  </a:txBody>
                  <a:tcPr marL="41279" marR="41279" marT="5733" marB="0" anchor="ctr"/>
                </a:tc>
                <a:extLst>
                  <a:ext uri="{0D108BD9-81ED-4DB2-BD59-A6C34878D82A}">
                    <a16:rowId xmlns:a16="http://schemas.microsoft.com/office/drawing/2014/main" val="1008001659"/>
                  </a:ext>
                </a:extLst>
              </a:tr>
              <a:tr h="372511">
                <a:tc>
                  <a:txBody>
                    <a:bodyPr/>
                    <a:lstStyle/>
                    <a:p>
                      <a:pPr algn="l">
                        <a:lnSpc>
                          <a:spcPts val="1200"/>
                        </a:lnSpc>
                        <a:spcAft>
                          <a:spcPts val="0"/>
                        </a:spcAft>
                        <a:tabLst>
                          <a:tab pos="457200" algn="l"/>
                          <a:tab pos="914400" algn="l"/>
                          <a:tab pos="1371600" algn="l"/>
                          <a:tab pos="1828800" algn="l"/>
                          <a:tab pos="2971800" algn="l"/>
                          <a:tab pos="3429000" algn="l"/>
                          <a:tab pos="5715000" algn="r"/>
                        </a:tabLst>
                      </a:pPr>
                      <a:r>
                        <a:rPr lang="en-GB" sz="1200" kern="1200" dirty="0">
                          <a:effectLst/>
                          <a:latin typeface="+mn-lt"/>
                          <a:cs typeface="Arial" panose="020B0604020202020204" pitchFamily="34" charset="0"/>
                        </a:rPr>
                        <a:t>Inquiry if planning authority objects on time and objection cannot be overcome by condition OR otherwise expedient</a:t>
                      </a:r>
                    </a:p>
                  </a:txBody>
                  <a:tcPr marL="41279" marR="41279" marT="5733" marB="0" anchor="ctr"/>
                </a:tc>
                <a:tc>
                  <a:txBody>
                    <a:bodyPr/>
                    <a:lstStyle/>
                    <a:p>
                      <a:pPr algn="l">
                        <a:lnSpc>
                          <a:spcPts val="1200"/>
                        </a:lnSpc>
                        <a:spcAft>
                          <a:spcPts val="0"/>
                        </a:spcAft>
                        <a:tabLst>
                          <a:tab pos="457200" algn="l"/>
                          <a:tab pos="914400" algn="l"/>
                          <a:tab pos="1371600" algn="l"/>
                          <a:tab pos="1828800" algn="l"/>
                          <a:tab pos="2971800" algn="l"/>
                          <a:tab pos="3429000" algn="l"/>
                          <a:tab pos="5715000" algn="r"/>
                        </a:tabLst>
                      </a:pPr>
                      <a:r>
                        <a:rPr lang="en-GB" sz="1200" kern="1200" dirty="0">
                          <a:effectLst/>
                          <a:latin typeface="+mn-lt"/>
                          <a:cs typeface="Arial" panose="020B0604020202020204" pitchFamily="34" charset="0"/>
                        </a:rPr>
                        <a:t>Inquiry on appeal</a:t>
                      </a:r>
                      <a:endParaRPr lang="en-GB" sz="1200" dirty="0">
                        <a:effectLst/>
                        <a:latin typeface="+mn-lt"/>
                        <a:ea typeface="Times New Roman" panose="02020603050405020304" pitchFamily="18" charset="0"/>
                        <a:cs typeface="Arial" panose="020B0604020202020204" pitchFamily="34" charset="0"/>
                      </a:endParaRPr>
                    </a:p>
                  </a:txBody>
                  <a:tcPr marL="41279" marR="41279" marT="5733" marB="0" anchor="ctr"/>
                </a:tc>
                <a:extLst>
                  <a:ext uri="{0D108BD9-81ED-4DB2-BD59-A6C34878D82A}">
                    <a16:rowId xmlns:a16="http://schemas.microsoft.com/office/drawing/2014/main" val="1152773917"/>
                  </a:ext>
                </a:extLst>
              </a:tr>
              <a:tr h="363725">
                <a:tc>
                  <a:txBody>
                    <a:bodyPr/>
                    <a:lstStyle/>
                    <a:p>
                      <a:pPr algn="l">
                        <a:lnSpc>
                          <a:spcPts val="1200"/>
                        </a:lnSpc>
                        <a:spcAft>
                          <a:spcPts val="0"/>
                        </a:spcAft>
                        <a:tabLst>
                          <a:tab pos="457200" algn="l"/>
                          <a:tab pos="914400" algn="l"/>
                          <a:tab pos="1371600" algn="l"/>
                          <a:tab pos="1828800" algn="l"/>
                          <a:tab pos="2971800" algn="l"/>
                          <a:tab pos="3429000" algn="l"/>
                          <a:tab pos="5715000" algn="r"/>
                        </a:tabLst>
                      </a:pPr>
                      <a:r>
                        <a:rPr lang="en-GB" sz="1200" dirty="0">
                          <a:effectLst/>
                          <a:latin typeface="+mn-lt"/>
                          <a:cs typeface="Arial" panose="020B0604020202020204" pitchFamily="34" charset="0"/>
                        </a:rPr>
                        <a:t>DPEA make recommendation to Scottish Ministers</a:t>
                      </a:r>
                    </a:p>
                  </a:txBody>
                  <a:tcPr marL="41279" marR="41279" marT="5733" marB="0" anchor="ctr"/>
                </a:tc>
                <a:tc>
                  <a:txBody>
                    <a:bodyPr/>
                    <a:lstStyle/>
                    <a:p>
                      <a:pPr algn="l">
                        <a:lnSpc>
                          <a:spcPts val="1200"/>
                        </a:lnSpc>
                        <a:spcAft>
                          <a:spcPts val="0"/>
                        </a:spcAft>
                        <a:tabLst>
                          <a:tab pos="457200" algn="l"/>
                          <a:tab pos="914400" algn="l"/>
                          <a:tab pos="1371600" algn="l"/>
                          <a:tab pos="1828800" algn="l"/>
                          <a:tab pos="2971800" algn="l"/>
                          <a:tab pos="3429000" algn="l"/>
                          <a:tab pos="5715000" algn="r"/>
                        </a:tabLst>
                      </a:pPr>
                      <a:r>
                        <a:rPr lang="en-GB" sz="1200" dirty="0">
                          <a:effectLst/>
                          <a:latin typeface="+mn-lt"/>
                          <a:ea typeface="Times New Roman" panose="02020603050405020304" pitchFamily="18" charset="0"/>
                          <a:cs typeface="Arial" panose="020B0604020202020204" pitchFamily="34" charset="0"/>
                        </a:rPr>
                        <a:t>DPEA make final</a:t>
                      </a:r>
                      <a:r>
                        <a:rPr lang="en-GB" sz="1200" baseline="0" dirty="0">
                          <a:effectLst/>
                          <a:latin typeface="+mn-lt"/>
                          <a:ea typeface="Times New Roman" panose="02020603050405020304" pitchFamily="18" charset="0"/>
                          <a:cs typeface="Arial" panose="020B0604020202020204" pitchFamily="34" charset="0"/>
                        </a:rPr>
                        <a:t> decision </a:t>
                      </a:r>
                      <a:endParaRPr lang="en-GB" sz="1200" dirty="0">
                        <a:effectLst/>
                        <a:latin typeface="+mn-lt"/>
                        <a:ea typeface="Times New Roman" panose="02020603050405020304" pitchFamily="18" charset="0"/>
                        <a:cs typeface="Arial" panose="020B0604020202020204" pitchFamily="34" charset="0"/>
                      </a:endParaRPr>
                    </a:p>
                  </a:txBody>
                  <a:tcPr marL="41279" marR="41279" marT="5733" marB="0" anchor="ctr"/>
                </a:tc>
                <a:extLst>
                  <a:ext uri="{0D108BD9-81ED-4DB2-BD59-A6C34878D82A}">
                    <a16:rowId xmlns:a16="http://schemas.microsoft.com/office/drawing/2014/main" val="1352366853"/>
                  </a:ext>
                </a:extLst>
              </a:tr>
              <a:tr h="319644">
                <a:tc>
                  <a:txBody>
                    <a:bodyPr/>
                    <a:lstStyle/>
                    <a:p>
                      <a:pPr algn="l">
                        <a:lnSpc>
                          <a:spcPts val="1200"/>
                        </a:lnSpc>
                        <a:spcAft>
                          <a:spcPts val="0"/>
                        </a:spcAft>
                        <a:tabLst>
                          <a:tab pos="457200" algn="l"/>
                          <a:tab pos="914400" algn="l"/>
                          <a:tab pos="1371600" algn="l"/>
                          <a:tab pos="1828800" algn="l"/>
                          <a:tab pos="2971800" algn="l"/>
                          <a:tab pos="3429000" algn="l"/>
                          <a:tab pos="5715000" algn="r"/>
                        </a:tabLst>
                      </a:pPr>
                      <a:r>
                        <a:rPr lang="en-GB" sz="1200" kern="1200" dirty="0">
                          <a:effectLst/>
                          <a:latin typeface="+mn-lt"/>
                          <a:cs typeface="Arial" panose="020B0604020202020204" pitchFamily="34" charset="0"/>
                        </a:rPr>
                        <a:t>Scottish Ministers are decision maker under the Electricity Act 1989</a:t>
                      </a:r>
                      <a:endParaRPr lang="en-GB" sz="1200" dirty="0">
                        <a:effectLst/>
                        <a:latin typeface="+mn-lt"/>
                        <a:ea typeface="Times New Roman" panose="02020603050405020304" pitchFamily="18" charset="0"/>
                        <a:cs typeface="Arial" panose="020B0604020202020204" pitchFamily="34" charset="0"/>
                      </a:endParaRPr>
                    </a:p>
                  </a:txBody>
                  <a:tcPr marL="41279" marR="41279" marT="5733" marB="0"/>
                </a:tc>
                <a:tc>
                  <a:txBody>
                    <a:bodyPr/>
                    <a:lstStyle/>
                    <a:p>
                      <a:pPr algn="l"/>
                      <a:endParaRPr lang="en-GB" sz="1200" dirty="0">
                        <a:effectLst/>
                        <a:latin typeface="+mn-lt"/>
                        <a:cs typeface="Arial" panose="020B0604020202020204" pitchFamily="34" charset="0"/>
                      </a:endParaRPr>
                    </a:p>
                  </a:txBody>
                  <a:tcPr marL="55038" marR="55038" marT="27519" marB="27519"/>
                </a:tc>
                <a:extLst>
                  <a:ext uri="{0D108BD9-81ED-4DB2-BD59-A6C34878D82A}">
                    <a16:rowId xmlns:a16="http://schemas.microsoft.com/office/drawing/2014/main" val="2723011996"/>
                  </a:ext>
                </a:extLst>
              </a:tr>
            </a:tbl>
          </a:graphicData>
        </a:graphic>
      </p:graphicFrame>
    </p:spTree>
    <p:extLst>
      <p:ext uri="{BB962C8B-B14F-4D97-AF65-F5344CB8AC3E}">
        <p14:creationId xmlns:p14="http://schemas.microsoft.com/office/powerpoint/2010/main" val="4100149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Onshore Wind Energy Section 36 Applications referred to DPEA 2007 - 2018</a:t>
            </a:r>
          </a:p>
        </p:txBody>
      </p:sp>
      <p:graphicFrame>
        <p:nvGraphicFramePr>
          <p:cNvPr id="8" name="Chart 7"/>
          <p:cNvGraphicFramePr>
            <a:graphicFrameLocks/>
          </p:cNvGraphicFramePr>
          <p:nvPr/>
        </p:nvGraphicFramePr>
        <p:xfrm>
          <a:off x="560512" y="764704"/>
          <a:ext cx="8928992" cy="53285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5778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rotWithShape="1">
          <a:blip r:embed="rId3"/>
          <a:srcRect l="14302" t="10588" r="70498" b="27477"/>
          <a:stretch/>
        </p:blipFill>
        <p:spPr bwMode="auto">
          <a:xfrm rot="20157897">
            <a:off x="4776319" y="1160056"/>
            <a:ext cx="2908218" cy="4348191"/>
          </a:xfrm>
          <a:prstGeom prst="rect">
            <a:avLst/>
          </a:prstGeom>
          <a:ln>
            <a:solidFill>
              <a:schemeClr val="bg1">
                <a:lumMod val="85000"/>
              </a:schemeClr>
            </a:solidFill>
          </a:ln>
          <a:extLst>
            <a:ext uri="{53640926-AAD7-44D8-BBD7-CCE9431645EC}">
              <a14:shadowObscured xmlns:a14="http://schemas.microsoft.com/office/drawing/2010/main"/>
            </a:ext>
          </a:extLst>
        </p:spPr>
      </p:pic>
      <p:sp>
        <p:nvSpPr>
          <p:cNvPr id="2" name="Title 1"/>
          <p:cNvSpPr>
            <a:spLocks noGrp="1"/>
          </p:cNvSpPr>
          <p:nvPr>
            <p:ph type="title"/>
          </p:nvPr>
        </p:nvSpPr>
        <p:spPr>
          <a:xfrm>
            <a:off x="228936" y="69656"/>
            <a:ext cx="9360580" cy="490991"/>
          </a:xfrm>
        </p:spPr>
        <p:txBody>
          <a:bodyPr/>
          <a:lstStyle/>
          <a:p>
            <a:r>
              <a:rPr lang="en-GB" sz="1800" dirty="0"/>
              <a:t>Emerging Issues</a:t>
            </a:r>
            <a:endParaRPr lang="en-GB" dirty="0"/>
          </a:p>
        </p:txBody>
      </p:sp>
      <p:sp>
        <p:nvSpPr>
          <p:cNvPr id="3" name="Content Placeholder 2"/>
          <p:cNvSpPr>
            <a:spLocks noGrp="1"/>
          </p:cNvSpPr>
          <p:nvPr>
            <p:ph sz="half" idx="1"/>
          </p:nvPr>
        </p:nvSpPr>
        <p:spPr>
          <a:xfrm>
            <a:off x="275166" y="765402"/>
            <a:ext cx="4749841" cy="5471910"/>
          </a:xfrm>
        </p:spPr>
        <p:txBody>
          <a:bodyPr/>
          <a:lstStyle/>
          <a:p>
            <a:pPr marL="360363" indent="-360363"/>
            <a:r>
              <a:rPr lang="en-GB" sz="1800" dirty="0"/>
              <a:t>Scottish Government supports onshore wind energy development in appropriate locations</a:t>
            </a:r>
          </a:p>
          <a:p>
            <a:pPr marL="0" indent="0">
              <a:buNone/>
            </a:pPr>
            <a:endParaRPr lang="en-GB" sz="1800" dirty="0"/>
          </a:p>
          <a:p>
            <a:pPr marL="360363" indent="-360363"/>
            <a:r>
              <a:rPr lang="en-GB" sz="1800" dirty="0"/>
              <a:t>A challenge to industry, </a:t>
            </a:r>
          </a:p>
          <a:p>
            <a:pPr marL="0" indent="0">
              <a:buNone/>
            </a:pPr>
            <a:r>
              <a:rPr lang="en-GB" sz="1800" dirty="0"/>
              <a:t>in partnership with Scottish </a:t>
            </a:r>
          </a:p>
          <a:p>
            <a:pPr marL="0" indent="0">
              <a:buNone/>
            </a:pPr>
            <a:r>
              <a:rPr lang="en-GB" sz="1800" dirty="0"/>
              <a:t>Government, is to develop onshore </a:t>
            </a:r>
          </a:p>
          <a:p>
            <a:pPr marL="0" indent="0">
              <a:buNone/>
            </a:pPr>
            <a:r>
              <a:rPr lang="en-GB" sz="1800" dirty="0"/>
              <a:t>wind in Scotland without subsidy</a:t>
            </a:r>
          </a:p>
          <a:p>
            <a:pPr marL="360363" indent="-360363"/>
            <a:endParaRPr lang="en-GB" sz="1800" dirty="0"/>
          </a:p>
          <a:p>
            <a:pPr marL="360363" indent="-360363"/>
            <a:r>
              <a:rPr lang="en-GB" sz="1800" dirty="0"/>
              <a:t>Section </a:t>
            </a:r>
            <a:r>
              <a:rPr lang="en-GB" sz="1800" dirty="0" err="1"/>
              <a:t>36C</a:t>
            </a:r>
            <a:r>
              <a:rPr lang="en-GB" sz="1800" dirty="0"/>
              <a:t> Variation Applications under the Electricity Generating Stations (Applications for Variation of Consent) (Scotland) Regulations 2013</a:t>
            </a:r>
          </a:p>
          <a:p>
            <a:pPr marL="0" indent="0">
              <a:buNone/>
            </a:pPr>
            <a:r>
              <a:rPr lang="en-GB" sz="1800" dirty="0"/>
              <a:t> </a:t>
            </a:r>
          </a:p>
          <a:p>
            <a:pPr marL="360363" indent="-360363"/>
            <a:r>
              <a:rPr lang="en-GB" sz="1800" dirty="0"/>
              <a:t>Increase in tip height, aviation lighting</a:t>
            </a:r>
          </a:p>
          <a:p>
            <a:pPr marL="0" indent="0">
              <a:buNone/>
            </a:pPr>
            <a:endParaRPr lang="en-GB" sz="1800" dirty="0"/>
          </a:p>
          <a:p>
            <a:pPr marL="360363" indent="-360363"/>
            <a:endParaRPr lang="en-GB" sz="1800" dirty="0"/>
          </a:p>
        </p:txBody>
      </p: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936" y="908720"/>
            <a:ext cx="431698" cy="72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Content Placeholder 9"/>
          <p:cNvPicPr>
            <a:picLocks noGrp="1"/>
          </p:cNvPicPr>
          <p:nvPr>
            <p:ph sz="half" idx="2"/>
          </p:nvPr>
        </p:nvPicPr>
        <p:blipFill rotWithShape="1">
          <a:blip r:embed="rId5"/>
          <a:srcRect l="14223" t="11206" r="70378" b="27173"/>
          <a:stretch/>
        </p:blipFill>
        <p:spPr bwMode="auto">
          <a:xfrm rot="1404989">
            <a:off x="6232242" y="1517194"/>
            <a:ext cx="2908218" cy="4320141"/>
          </a:xfrm>
          <a:prstGeom prst="rect">
            <a:avLst/>
          </a:prstGeom>
          <a:ln>
            <a:solidFill>
              <a:schemeClr val="bg1">
                <a:lumMod val="8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96084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Variation applications – section 36C</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57256" y="692697"/>
            <a:ext cx="2386936" cy="3024336"/>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5168" y="4077072"/>
            <a:ext cx="3028950" cy="1514475"/>
          </a:xfrm>
          <a:prstGeom prst="rect">
            <a:avLst/>
          </a:prstGeom>
        </p:spPr>
      </p:pic>
      <p:sp>
        <p:nvSpPr>
          <p:cNvPr id="6" name="TextBox 5"/>
          <p:cNvSpPr txBox="1"/>
          <p:nvPr/>
        </p:nvSpPr>
        <p:spPr>
          <a:xfrm>
            <a:off x="275167" y="908720"/>
            <a:ext cx="5901969" cy="5262963"/>
          </a:xfrm>
          <a:prstGeom prst="rect">
            <a:avLst/>
          </a:prstGeom>
          <a:noFill/>
        </p:spPr>
        <p:txBody>
          <a:bodyPr wrap="square" lIns="91423" tIns="45712" rIns="91423" bIns="45712" rtlCol="0">
            <a:spAutoFit/>
          </a:bodyPr>
          <a:lstStyle/>
          <a:p>
            <a:pPr marL="342900" indent="-342900" algn="l">
              <a:buFont typeface="Arial" panose="020B0604020202020204" pitchFamily="34" charset="0"/>
              <a:buChar char="•"/>
            </a:pPr>
            <a:r>
              <a:rPr lang="en-GB" sz="1600" dirty="0">
                <a:solidFill>
                  <a:schemeClr val="tx1"/>
                </a:solidFill>
              </a:rPr>
              <a:t>High rate of enquiries from developers seeking to vary existing </a:t>
            </a:r>
            <a:r>
              <a:rPr lang="en-GB" sz="1600" dirty="0" err="1">
                <a:solidFill>
                  <a:schemeClr val="tx1"/>
                </a:solidFill>
              </a:rPr>
              <a:t>s36</a:t>
            </a:r>
            <a:r>
              <a:rPr lang="en-GB" sz="1600" dirty="0">
                <a:solidFill>
                  <a:schemeClr val="tx1"/>
                </a:solidFill>
              </a:rPr>
              <a:t> consents – project viability</a:t>
            </a:r>
          </a:p>
          <a:p>
            <a:pPr algn="l"/>
            <a:endParaRPr lang="en-GB" sz="1600" dirty="0">
              <a:solidFill>
                <a:schemeClr val="tx1"/>
              </a:solidFill>
            </a:endParaRPr>
          </a:p>
          <a:p>
            <a:pPr marL="285750" indent="-285750" algn="l">
              <a:buFont typeface="Arial" panose="020B0604020202020204" pitchFamily="34" charset="0"/>
              <a:buChar char="•"/>
            </a:pPr>
            <a:r>
              <a:rPr lang="en-GB" sz="1600" dirty="0">
                <a:solidFill>
                  <a:schemeClr val="tx1"/>
                </a:solidFill>
              </a:rPr>
              <a:t> 8 section 36C applications expected so far in 2019</a:t>
            </a:r>
          </a:p>
          <a:p>
            <a:pPr marL="342900" indent="-342900" algn="l">
              <a:buFont typeface="Arial" panose="020B0604020202020204" pitchFamily="34" charset="0"/>
              <a:buChar char="•"/>
            </a:pPr>
            <a:endParaRPr lang="en-GB" sz="1600" dirty="0">
              <a:solidFill>
                <a:schemeClr val="tx1"/>
              </a:solidFill>
            </a:endParaRPr>
          </a:p>
          <a:p>
            <a:pPr marL="342900" indent="-342900" algn="l">
              <a:buFont typeface="Arial" panose="020B0604020202020204" pitchFamily="34" charset="0"/>
              <a:buChar char="•"/>
            </a:pPr>
            <a:r>
              <a:rPr lang="en-GB" sz="1600" dirty="0">
                <a:solidFill>
                  <a:schemeClr val="tx1"/>
                </a:solidFill>
              </a:rPr>
              <a:t>EIA regulations amended in December 2017</a:t>
            </a:r>
          </a:p>
          <a:p>
            <a:pPr marL="342900" indent="-342900" algn="l">
              <a:buFont typeface="Arial" panose="020B0604020202020204" pitchFamily="34" charset="0"/>
              <a:buChar char="•"/>
            </a:pPr>
            <a:endParaRPr lang="en-GB" sz="1600" dirty="0">
              <a:solidFill>
                <a:schemeClr val="tx1"/>
              </a:solidFill>
            </a:endParaRPr>
          </a:p>
          <a:p>
            <a:pPr marL="342900" indent="-342900" algn="l">
              <a:buFont typeface="Arial" panose="020B0604020202020204" pitchFamily="34" charset="0"/>
              <a:buChar char="•"/>
            </a:pPr>
            <a:r>
              <a:rPr lang="en-GB" sz="1600" dirty="0">
                <a:solidFill>
                  <a:schemeClr val="tx1"/>
                </a:solidFill>
              </a:rPr>
              <a:t>Previous update 2015 -Requirement to update guidance</a:t>
            </a:r>
          </a:p>
          <a:p>
            <a:pPr marL="342900" indent="-342900" algn="l">
              <a:buFont typeface="Arial" panose="020B0604020202020204" pitchFamily="34" charset="0"/>
              <a:buChar char="•"/>
            </a:pPr>
            <a:endParaRPr lang="en-GB" sz="1600" dirty="0">
              <a:solidFill>
                <a:schemeClr val="tx1"/>
              </a:solidFill>
            </a:endParaRPr>
          </a:p>
          <a:p>
            <a:pPr algn="l"/>
            <a:r>
              <a:rPr lang="en-GB" sz="1600" u="sng" dirty="0">
                <a:solidFill>
                  <a:schemeClr val="tx1"/>
                </a:solidFill>
              </a:rPr>
              <a:t>Overview of updates</a:t>
            </a:r>
          </a:p>
          <a:p>
            <a:pPr algn="l"/>
            <a:endParaRPr lang="en-GB" sz="1600" u="sng" dirty="0">
              <a:solidFill>
                <a:schemeClr val="tx1"/>
              </a:solidFill>
            </a:endParaRPr>
          </a:p>
          <a:p>
            <a:pPr marL="342900" indent="-342900" algn="l">
              <a:buFont typeface="Arial" panose="020B0604020202020204" pitchFamily="34" charset="0"/>
              <a:buChar char="•"/>
            </a:pPr>
            <a:r>
              <a:rPr lang="en-GB" sz="1600" dirty="0">
                <a:solidFill>
                  <a:schemeClr val="tx1"/>
                </a:solidFill>
              </a:rPr>
              <a:t>where proposed variations will not have significant adverse effects on the environment, then there is no requirement for the change to be subject to EIA </a:t>
            </a:r>
          </a:p>
          <a:p>
            <a:pPr marL="342900" indent="-342900" algn="l">
              <a:buFont typeface="Arial" panose="020B0604020202020204" pitchFamily="34" charset="0"/>
              <a:buChar char="•"/>
            </a:pPr>
            <a:r>
              <a:rPr lang="en-GB" sz="1600" dirty="0">
                <a:solidFill>
                  <a:schemeClr val="tx1"/>
                </a:solidFill>
              </a:rPr>
              <a:t>If EIA, report should be produced which presents the likely significant effects of the whole development as it would be if varied.</a:t>
            </a:r>
          </a:p>
          <a:p>
            <a:pPr marL="342900" indent="-342900" algn="l">
              <a:buFont typeface="Arial" panose="020B0604020202020204" pitchFamily="34" charset="0"/>
              <a:buChar char="•"/>
            </a:pPr>
            <a:endParaRPr lang="en-GB" sz="1600" dirty="0">
              <a:solidFill>
                <a:schemeClr val="tx1"/>
              </a:solidFill>
            </a:endParaRPr>
          </a:p>
          <a:p>
            <a:pPr algn="l"/>
            <a:r>
              <a:rPr lang="en-GB" sz="1600" u="sng" dirty="0" err="1">
                <a:solidFill>
                  <a:schemeClr val="tx1"/>
                </a:solidFill>
              </a:rPr>
              <a:t>DPEA</a:t>
            </a:r>
            <a:r>
              <a:rPr lang="en-GB" sz="1600" u="sng" dirty="0">
                <a:solidFill>
                  <a:schemeClr val="tx1"/>
                </a:solidFill>
              </a:rPr>
              <a:t> interaction</a:t>
            </a:r>
          </a:p>
          <a:p>
            <a:pPr algn="l"/>
            <a:endParaRPr lang="en-GB" sz="1600" u="sng" dirty="0">
              <a:solidFill>
                <a:schemeClr val="tx1"/>
              </a:solidFill>
            </a:endParaRPr>
          </a:p>
          <a:p>
            <a:pPr marL="285750" indent="-285750" algn="l">
              <a:buFont typeface="Arial" panose="020B0604020202020204" pitchFamily="34" charset="0"/>
              <a:buChar char="•"/>
            </a:pPr>
            <a:r>
              <a:rPr lang="en-GB" sz="1600" dirty="0">
                <a:solidFill>
                  <a:schemeClr val="tx1"/>
                </a:solidFill>
              </a:rPr>
              <a:t>Discretionary PLI – 2 referrals to date but increase expected</a:t>
            </a:r>
          </a:p>
        </p:txBody>
      </p:sp>
    </p:spTree>
    <p:extLst>
      <p:ext uri="{BB962C8B-B14F-4D97-AF65-F5344CB8AC3E}">
        <p14:creationId xmlns:p14="http://schemas.microsoft.com/office/powerpoint/2010/main" val="2994130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2" t="444" r="192"/>
          <a:stretch/>
        </p:blipFill>
        <p:spPr bwMode="auto">
          <a:xfrm>
            <a:off x="0" y="0"/>
            <a:ext cx="9906000" cy="6136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64568" y="1501255"/>
            <a:ext cx="4155270" cy="1200312"/>
          </a:xfrm>
          <a:prstGeom prst="rect">
            <a:avLst/>
          </a:prstGeom>
          <a:noFill/>
        </p:spPr>
        <p:txBody>
          <a:bodyPr wrap="none" lIns="91423" tIns="45712" rIns="91423" bIns="45712" rtlCol="0">
            <a:spAutoFit/>
          </a:bodyPr>
          <a:lstStyle/>
          <a:p>
            <a:pPr algn="l"/>
            <a:r>
              <a:rPr lang="en-GB" sz="7200" b="1" dirty="0">
                <a:solidFill>
                  <a:schemeClr val="tx1"/>
                </a:solidFill>
              </a:rPr>
              <a:t>The End….</a:t>
            </a:r>
          </a:p>
        </p:txBody>
      </p:sp>
      <p:sp>
        <p:nvSpPr>
          <p:cNvPr id="5" name="Rectangle 4"/>
          <p:cNvSpPr/>
          <p:nvPr/>
        </p:nvSpPr>
        <p:spPr>
          <a:xfrm>
            <a:off x="2374284" y="2967335"/>
            <a:ext cx="515743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rgbClr val="00B050"/>
                </a:solidFill>
                <a:effectLst/>
              </a:rPr>
              <a:t>Questions ??????</a:t>
            </a:r>
          </a:p>
        </p:txBody>
      </p:sp>
    </p:spTree>
    <p:extLst>
      <p:ext uri="{BB962C8B-B14F-4D97-AF65-F5344CB8AC3E}">
        <p14:creationId xmlns:p14="http://schemas.microsoft.com/office/powerpoint/2010/main" val="2614015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Energy Consents Unit</a:t>
            </a:r>
          </a:p>
        </p:txBody>
      </p:sp>
      <p:sp>
        <p:nvSpPr>
          <p:cNvPr id="3" name="Content Placeholder 2"/>
          <p:cNvSpPr>
            <a:spLocks noGrp="1"/>
          </p:cNvSpPr>
          <p:nvPr>
            <p:ph idx="1"/>
          </p:nvPr>
        </p:nvSpPr>
        <p:spPr/>
        <p:txBody>
          <a:bodyPr/>
          <a:lstStyle/>
          <a:p>
            <a:pPr marL="0" indent="0">
              <a:buNone/>
            </a:pPr>
            <a:endParaRPr lang="en-GB" dirty="0"/>
          </a:p>
          <a:p>
            <a:endParaRPr lang="en-GB" dirty="0"/>
          </a:p>
          <a:p>
            <a:r>
              <a:rPr lang="en-GB" dirty="0"/>
              <a:t>Who are we?</a:t>
            </a:r>
          </a:p>
          <a:p>
            <a:r>
              <a:rPr lang="en-GB" dirty="0"/>
              <a:t>Where are we?</a:t>
            </a:r>
          </a:p>
          <a:p>
            <a:r>
              <a:rPr lang="en-GB" dirty="0"/>
              <a:t>How to contact us?</a:t>
            </a:r>
          </a:p>
          <a:p>
            <a:r>
              <a:rPr lang="en-GB" dirty="0"/>
              <a:t>What we do?</a:t>
            </a:r>
          </a:p>
          <a:p>
            <a:r>
              <a:rPr lang="en-GB" dirty="0"/>
              <a:t>Where there is cross department interaction with DPEA</a:t>
            </a:r>
          </a:p>
          <a:p>
            <a:r>
              <a:rPr lang="en-GB" dirty="0"/>
              <a:t>Overview of Current Generation Case Load</a:t>
            </a:r>
          </a:p>
          <a:p>
            <a:r>
              <a:rPr lang="en-GB" dirty="0"/>
              <a:t>Necessary Wayleaves/CPOs</a:t>
            </a:r>
          </a:p>
          <a:p>
            <a:r>
              <a:rPr lang="en-GB" dirty="0"/>
              <a:t>Wind Farms</a:t>
            </a:r>
          </a:p>
          <a:p>
            <a:r>
              <a:rPr lang="en-GB" dirty="0"/>
              <a:t>Emerging issues</a:t>
            </a:r>
          </a:p>
          <a:p>
            <a:r>
              <a:rPr lang="en-GB" dirty="0"/>
              <a:t>Variations</a:t>
            </a:r>
          </a:p>
          <a:p>
            <a:r>
              <a:rPr lang="en-GB" dirty="0"/>
              <a:t>Close and Questions</a:t>
            </a:r>
          </a:p>
          <a:p>
            <a:endParaRPr lang="en-GB" dirty="0"/>
          </a:p>
          <a:p>
            <a:endParaRPr lang="en-GB" dirty="0"/>
          </a:p>
          <a:p>
            <a:endParaRPr lang="en-GB" dirty="0"/>
          </a:p>
          <a:p>
            <a:pPr marL="0" indent="0">
              <a:buNone/>
            </a:pPr>
            <a:endParaRPr lang="en-GB" dirty="0"/>
          </a:p>
          <a:p>
            <a:pPr lvl="1"/>
            <a:endParaRPr lang="en-GB" dirty="0"/>
          </a:p>
        </p:txBody>
      </p:sp>
    </p:spTree>
    <p:extLst>
      <p:ext uri="{BB962C8B-B14F-4D97-AF65-F5344CB8AC3E}">
        <p14:creationId xmlns:p14="http://schemas.microsoft.com/office/powerpoint/2010/main" val="188697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540134" y="1666202"/>
            <a:ext cx="2589330" cy="59466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bg1"/>
              </a:solidFill>
            </a:endParaRPr>
          </a:p>
          <a:p>
            <a:pPr algn="ctr"/>
            <a:r>
              <a:rPr lang="en-GB" sz="1200" b="1" dirty="0">
                <a:solidFill>
                  <a:schemeClr val="bg1"/>
                </a:solidFill>
              </a:rPr>
              <a:t>Nikki Anderson </a:t>
            </a:r>
            <a:r>
              <a:rPr lang="en-GB" dirty="0">
                <a:solidFill>
                  <a:schemeClr val="bg1"/>
                </a:solidFill>
              </a:rPr>
              <a:t>Team Leader</a:t>
            </a:r>
          </a:p>
          <a:p>
            <a:pPr algn="ctr"/>
            <a:r>
              <a:rPr lang="en-GB" dirty="0">
                <a:solidFill>
                  <a:schemeClr val="bg1"/>
                </a:solidFill>
              </a:rPr>
              <a:t>Consents</a:t>
            </a:r>
          </a:p>
          <a:p>
            <a:pPr algn="ctr"/>
            <a:endParaRPr lang="en-GB" b="1" dirty="0">
              <a:solidFill>
                <a:schemeClr val="bg1"/>
              </a:solidFill>
            </a:endParaRPr>
          </a:p>
        </p:txBody>
      </p:sp>
      <p:sp>
        <p:nvSpPr>
          <p:cNvPr id="10" name="Rectangle 9"/>
          <p:cNvSpPr/>
          <p:nvPr/>
        </p:nvSpPr>
        <p:spPr>
          <a:xfrm>
            <a:off x="3602640" y="3218575"/>
            <a:ext cx="1128419" cy="56356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Vacancy</a:t>
            </a:r>
          </a:p>
          <a:p>
            <a:pPr algn="ctr"/>
            <a:r>
              <a:rPr lang="en-GB" dirty="0">
                <a:solidFill>
                  <a:schemeClr val="tx1"/>
                </a:solidFill>
              </a:rPr>
              <a:t>Senior Case Officer</a:t>
            </a:r>
          </a:p>
        </p:txBody>
      </p:sp>
      <p:sp>
        <p:nvSpPr>
          <p:cNvPr id="11" name="Rectangle 10"/>
          <p:cNvSpPr/>
          <p:nvPr/>
        </p:nvSpPr>
        <p:spPr>
          <a:xfrm>
            <a:off x="3591055" y="2435408"/>
            <a:ext cx="1145450" cy="55528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Theresa McInnes</a:t>
            </a:r>
          </a:p>
          <a:p>
            <a:pPr algn="ctr"/>
            <a:r>
              <a:rPr lang="en-GB" dirty="0">
                <a:solidFill>
                  <a:schemeClr val="tx1"/>
                </a:solidFill>
              </a:rPr>
              <a:t>Case Manager</a:t>
            </a:r>
          </a:p>
        </p:txBody>
      </p:sp>
      <p:sp>
        <p:nvSpPr>
          <p:cNvPr id="12" name="Rectangle 11"/>
          <p:cNvSpPr/>
          <p:nvPr/>
        </p:nvSpPr>
        <p:spPr>
          <a:xfrm>
            <a:off x="648997" y="1672887"/>
            <a:ext cx="2088232" cy="62919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Alan Brogan </a:t>
            </a:r>
            <a:r>
              <a:rPr lang="en-GB" dirty="0">
                <a:solidFill>
                  <a:schemeClr val="bg1"/>
                </a:solidFill>
              </a:rPr>
              <a:t>Team Leader</a:t>
            </a:r>
          </a:p>
          <a:p>
            <a:pPr algn="ctr"/>
            <a:r>
              <a:rPr lang="en-GB" dirty="0">
                <a:solidFill>
                  <a:schemeClr val="bg1"/>
                </a:solidFill>
              </a:rPr>
              <a:t>Legislation and Regulation </a:t>
            </a:r>
          </a:p>
          <a:p>
            <a:pPr algn="ctr"/>
            <a:endParaRPr lang="en-GB" dirty="0">
              <a:solidFill>
                <a:schemeClr val="bg1"/>
              </a:solidFill>
            </a:endParaRPr>
          </a:p>
        </p:txBody>
      </p:sp>
      <p:sp>
        <p:nvSpPr>
          <p:cNvPr id="14" name="Rectangle 13"/>
          <p:cNvSpPr/>
          <p:nvPr/>
        </p:nvSpPr>
        <p:spPr>
          <a:xfrm>
            <a:off x="1025756" y="3904714"/>
            <a:ext cx="1334712" cy="43204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Joyce Melrose </a:t>
            </a:r>
            <a:r>
              <a:rPr lang="en-GB" dirty="0">
                <a:solidFill>
                  <a:schemeClr val="tx1"/>
                </a:solidFill>
              </a:rPr>
              <a:t>Admin Officer</a:t>
            </a:r>
          </a:p>
        </p:txBody>
      </p:sp>
      <p:sp>
        <p:nvSpPr>
          <p:cNvPr id="15" name="Rectangle 14"/>
          <p:cNvSpPr/>
          <p:nvPr/>
        </p:nvSpPr>
        <p:spPr>
          <a:xfrm>
            <a:off x="4958119" y="3240522"/>
            <a:ext cx="1132652" cy="563563"/>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Chris Park </a:t>
            </a:r>
            <a:r>
              <a:rPr lang="en-GB" dirty="0">
                <a:solidFill>
                  <a:schemeClr val="tx1"/>
                </a:solidFill>
              </a:rPr>
              <a:t>Senior Case Officer</a:t>
            </a:r>
          </a:p>
        </p:txBody>
      </p:sp>
      <p:sp>
        <p:nvSpPr>
          <p:cNvPr id="16" name="Rectangle 15"/>
          <p:cNvSpPr/>
          <p:nvPr/>
        </p:nvSpPr>
        <p:spPr>
          <a:xfrm>
            <a:off x="6399107" y="2432637"/>
            <a:ext cx="1296144" cy="53936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Stephen McFadden </a:t>
            </a:r>
            <a:r>
              <a:rPr lang="en-GB" dirty="0">
                <a:solidFill>
                  <a:schemeClr val="tx1"/>
                </a:solidFill>
              </a:rPr>
              <a:t>Case Manager</a:t>
            </a:r>
          </a:p>
        </p:txBody>
      </p:sp>
      <p:sp>
        <p:nvSpPr>
          <p:cNvPr id="17" name="Rectangle 16"/>
          <p:cNvSpPr/>
          <p:nvPr/>
        </p:nvSpPr>
        <p:spPr>
          <a:xfrm>
            <a:off x="3538378" y="1655513"/>
            <a:ext cx="2396255" cy="61604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Ruth Findlay </a:t>
            </a:r>
            <a:r>
              <a:rPr lang="en-GB" dirty="0">
                <a:solidFill>
                  <a:schemeClr val="bg1"/>
                </a:solidFill>
              </a:rPr>
              <a:t>Team Leader</a:t>
            </a:r>
          </a:p>
          <a:p>
            <a:pPr algn="ctr"/>
            <a:r>
              <a:rPr lang="en-GB" dirty="0">
                <a:solidFill>
                  <a:schemeClr val="bg1"/>
                </a:solidFill>
              </a:rPr>
              <a:t>Consents</a:t>
            </a:r>
          </a:p>
        </p:txBody>
      </p:sp>
      <p:sp>
        <p:nvSpPr>
          <p:cNvPr id="18" name="Rectangle 17"/>
          <p:cNvSpPr/>
          <p:nvPr/>
        </p:nvSpPr>
        <p:spPr>
          <a:xfrm>
            <a:off x="1078481" y="2413465"/>
            <a:ext cx="1229264" cy="5595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James McKenzie</a:t>
            </a:r>
          </a:p>
          <a:p>
            <a:pPr algn="ctr"/>
            <a:r>
              <a:rPr lang="en-GB" dirty="0">
                <a:solidFill>
                  <a:schemeClr val="tx1"/>
                </a:solidFill>
              </a:rPr>
              <a:t>Case Manager</a:t>
            </a:r>
          </a:p>
        </p:txBody>
      </p:sp>
      <p:sp>
        <p:nvSpPr>
          <p:cNvPr id="21" name="Rectangle 20"/>
          <p:cNvSpPr/>
          <p:nvPr/>
        </p:nvSpPr>
        <p:spPr>
          <a:xfrm>
            <a:off x="8061327" y="3231890"/>
            <a:ext cx="1211195" cy="44670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Tony Young </a:t>
            </a:r>
            <a:r>
              <a:rPr lang="en-GB" dirty="0">
                <a:solidFill>
                  <a:schemeClr val="tx1"/>
                </a:solidFill>
              </a:rPr>
              <a:t>Senior Case Officer</a:t>
            </a:r>
          </a:p>
        </p:txBody>
      </p:sp>
      <p:sp>
        <p:nvSpPr>
          <p:cNvPr id="22" name="Rectangle 21"/>
          <p:cNvSpPr/>
          <p:nvPr/>
        </p:nvSpPr>
        <p:spPr>
          <a:xfrm>
            <a:off x="6399107" y="3242300"/>
            <a:ext cx="1286284" cy="45955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Josh McCormack </a:t>
            </a:r>
            <a:r>
              <a:rPr lang="en-GB" dirty="0">
                <a:solidFill>
                  <a:schemeClr val="tx1"/>
                </a:solidFill>
              </a:rPr>
              <a:t>Senior Case Officer</a:t>
            </a:r>
          </a:p>
        </p:txBody>
      </p:sp>
      <p:sp>
        <p:nvSpPr>
          <p:cNvPr id="23" name="Rectangle 22"/>
          <p:cNvSpPr/>
          <p:nvPr/>
        </p:nvSpPr>
        <p:spPr>
          <a:xfrm>
            <a:off x="4958119" y="4176912"/>
            <a:ext cx="1132653" cy="49051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Magnus Hughson </a:t>
            </a:r>
            <a:r>
              <a:rPr lang="en-GB" dirty="0">
                <a:solidFill>
                  <a:schemeClr val="tx1"/>
                </a:solidFill>
              </a:rPr>
              <a:t>Case Officer</a:t>
            </a:r>
          </a:p>
        </p:txBody>
      </p:sp>
      <p:sp>
        <p:nvSpPr>
          <p:cNvPr id="24" name="Rectangle 23"/>
          <p:cNvSpPr/>
          <p:nvPr/>
        </p:nvSpPr>
        <p:spPr>
          <a:xfrm rot="10800000" flipV="1">
            <a:off x="3020972" y="464965"/>
            <a:ext cx="362999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a:t>Head of Consents Nikki</a:t>
            </a:r>
          </a:p>
        </p:txBody>
      </p:sp>
      <p:cxnSp>
        <p:nvCxnSpPr>
          <p:cNvPr id="28" name="Straight Connector 27"/>
          <p:cNvCxnSpPr>
            <a:endCxn id="17" idx="0"/>
          </p:cNvCxnSpPr>
          <p:nvPr/>
        </p:nvCxnSpPr>
        <p:spPr>
          <a:xfrm>
            <a:off x="4736505" y="919973"/>
            <a:ext cx="1" cy="735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795102" y="3393049"/>
            <a:ext cx="0" cy="10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650968" y="686085"/>
            <a:ext cx="1614400" cy="969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24" idx="3"/>
          </p:cNvCxnSpPr>
          <p:nvPr/>
        </p:nvCxnSpPr>
        <p:spPr>
          <a:xfrm flipV="1">
            <a:off x="1726308" y="680989"/>
            <a:ext cx="1294664" cy="974530"/>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8041663" y="2431459"/>
            <a:ext cx="1170602" cy="55182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Debbie Flaherty </a:t>
            </a:r>
          </a:p>
          <a:p>
            <a:pPr algn="ctr"/>
            <a:r>
              <a:rPr lang="en-GB" dirty="0">
                <a:solidFill>
                  <a:schemeClr val="tx1"/>
                </a:solidFill>
              </a:rPr>
              <a:t>Case Manager</a:t>
            </a:r>
          </a:p>
        </p:txBody>
      </p:sp>
      <p:cxnSp>
        <p:nvCxnSpPr>
          <p:cNvPr id="99" name="Straight Connector 98"/>
          <p:cNvCxnSpPr>
            <a:stCxn id="23" idx="0"/>
            <a:endCxn id="15" idx="2"/>
          </p:cNvCxnSpPr>
          <p:nvPr/>
        </p:nvCxnSpPr>
        <p:spPr>
          <a:xfrm flipV="1">
            <a:off x="5524445" y="3804084"/>
            <a:ext cx="0" cy="372828"/>
          </a:xfrm>
          <a:prstGeom prst="line">
            <a:avLst/>
          </a:prstGeom>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4958119" y="2432637"/>
            <a:ext cx="1132652" cy="55373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Mark Ashton</a:t>
            </a:r>
          </a:p>
          <a:p>
            <a:pPr algn="ctr"/>
            <a:r>
              <a:rPr lang="en-GB" dirty="0">
                <a:solidFill>
                  <a:schemeClr val="tx1"/>
                </a:solidFill>
              </a:rPr>
              <a:t>Case Manager</a:t>
            </a:r>
          </a:p>
        </p:txBody>
      </p:sp>
      <p:sp>
        <p:nvSpPr>
          <p:cNvPr id="131" name="Rectangle 130"/>
          <p:cNvSpPr/>
          <p:nvPr/>
        </p:nvSpPr>
        <p:spPr>
          <a:xfrm>
            <a:off x="1032226" y="3168828"/>
            <a:ext cx="1321773" cy="46996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Lesley Tosun </a:t>
            </a:r>
            <a:r>
              <a:rPr lang="en-GB" dirty="0">
                <a:solidFill>
                  <a:schemeClr val="tx1"/>
                </a:solidFill>
              </a:rPr>
              <a:t>Senior Case Officer</a:t>
            </a:r>
          </a:p>
        </p:txBody>
      </p:sp>
      <p:sp>
        <p:nvSpPr>
          <p:cNvPr id="139" name="Rectangle 138"/>
          <p:cNvSpPr/>
          <p:nvPr/>
        </p:nvSpPr>
        <p:spPr>
          <a:xfrm>
            <a:off x="3608084" y="4176912"/>
            <a:ext cx="1122974" cy="49051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Carolanne Brown </a:t>
            </a:r>
            <a:r>
              <a:rPr lang="en-GB" dirty="0">
                <a:solidFill>
                  <a:schemeClr val="tx1"/>
                </a:solidFill>
              </a:rPr>
              <a:t>Case Officer</a:t>
            </a:r>
          </a:p>
        </p:txBody>
      </p:sp>
      <p:sp>
        <p:nvSpPr>
          <p:cNvPr id="140" name="Rectangle 139"/>
          <p:cNvSpPr/>
          <p:nvPr/>
        </p:nvSpPr>
        <p:spPr>
          <a:xfrm>
            <a:off x="6422295" y="4097045"/>
            <a:ext cx="1221153" cy="570383"/>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Angela Doris </a:t>
            </a:r>
            <a:r>
              <a:rPr lang="en-GB" dirty="0">
                <a:solidFill>
                  <a:schemeClr val="tx1"/>
                </a:solidFill>
              </a:rPr>
              <a:t>Case Officer</a:t>
            </a:r>
          </a:p>
        </p:txBody>
      </p:sp>
      <p:cxnSp>
        <p:nvCxnSpPr>
          <p:cNvPr id="73" name="Straight Connector 72"/>
          <p:cNvCxnSpPr/>
          <p:nvPr/>
        </p:nvCxnSpPr>
        <p:spPr>
          <a:xfrm>
            <a:off x="4304929" y="2185575"/>
            <a:ext cx="1" cy="220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113" idx="0"/>
          </p:cNvCxnSpPr>
          <p:nvPr/>
        </p:nvCxnSpPr>
        <p:spPr>
          <a:xfrm flipV="1">
            <a:off x="5524445" y="2260867"/>
            <a:ext cx="0" cy="171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391794" y="380408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a:endCxn id="16" idx="0"/>
          </p:cNvCxnSpPr>
          <p:nvPr/>
        </p:nvCxnSpPr>
        <p:spPr>
          <a:xfrm>
            <a:off x="7042249" y="2260867"/>
            <a:ext cx="4930" cy="171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16" idx="2"/>
          </p:cNvCxnSpPr>
          <p:nvPr/>
        </p:nvCxnSpPr>
        <p:spPr>
          <a:xfrm flipH="1">
            <a:off x="7042249" y="2972005"/>
            <a:ext cx="4930" cy="222636"/>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a:endCxn id="63" idx="0"/>
          </p:cNvCxnSpPr>
          <p:nvPr/>
        </p:nvCxnSpPr>
        <p:spPr>
          <a:xfrm>
            <a:off x="8626964" y="2260866"/>
            <a:ext cx="0" cy="170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63" idx="2"/>
          </p:cNvCxnSpPr>
          <p:nvPr/>
        </p:nvCxnSpPr>
        <p:spPr>
          <a:xfrm>
            <a:off x="8626964" y="2983279"/>
            <a:ext cx="0" cy="211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113" idx="2"/>
            <a:endCxn id="15" idx="0"/>
          </p:cNvCxnSpPr>
          <p:nvPr/>
        </p:nvCxnSpPr>
        <p:spPr>
          <a:xfrm>
            <a:off x="5524445" y="2986369"/>
            <a:ext cx="0" cy="254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474948" y="230881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693112" y="2316986"/>
            <a:ext cx="0" cy="1346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1693112" y="3638762"/>
            <a:ext cx="0" cy="259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8" idx="2"/>
            <a:endCxn id="18" idx="2"/>
          </p:cNvCxnSpPr>
          <p:nvPr/>
        </p:nvCxnSpPr>
        <p:spPr>
          <a:xfrm>
            <a:off x="1163964" y="299500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693112" y="2966754"/>
            <a:ext cx="0" cy="227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11" idx="2"/>
            <a:endCxn id="10" idx="0"/>
          </p:cNvCxnSpPr>
          <p:nvPr/>
        </p:nvCxnSpPr>
        <p:spPr>
          <a:xfrm>
            <a:off x="4163781" y="2990689"/>
            <a:ext cx="3069" cy="227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0" idx="2"/>
            <a:endCxn id="139" idx="0"/>
          </p:cNvCxnSpPr>
          <p:nvPr/>
        </p:nvCxnSpPr>
        <p:spPr>
          <a:xfrm>
            <a:off x="4166849" y="3782138"/>
            <a:ext cx="2722" cy="3947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031510" y="3668304"/>
            <a:ext cx="2722" cy="394775"/>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48996" y="5301208"/>
            <a:ext cx="3223884" cy="677092"/>
          </a:xfrm>
          <a:prstGeom prst="rect">
            <a:avLst/>
          </a:prstGeom>
          <a:noFill/>
        </p:spPr>
        <p:txBody>
          <a:bodyPr wrap="square" lIns="91423" tIns="45712" rIns="91423" bIns="45712" rtlCol="0">
            <a:spAutoFit/>
          </a:bodyPr>
          <a:lstStyle/>
          <a:p>
            <a:pPr algn="l"/>
            <a:r>
              <a:rPr lang="en-GB" sz="1900" b="1" dirty="0" err="1">
                <a:solidFill>
                  <a:schemeClr val="tx1"/>
                </a:solidFill>
                <a:hlinkClick r:id="rId3"/>
              </a:rPr>
              <a:t>Econsents_admin@gov.scot</a:t>
            </a:r>
            <a:endParaRPr lang="en-GB" sz="1900" b="1" dirty="0">
              <a:solidFill>
                <a:schemeClr val="tx1"/>
              </a:solidFill>
            </a:endParaRPr>
          </a:p>
          <a:p>
            <a:pPr algn="l"/>
            <a:endParaRPr lang="en-GB" sz="1900" b="1" dirty="0">
              <a:solidFill>
                <a:schemeClr val="tx1"/>
              </a:solidFill>
            </a:endParaRPr>
          </a:p>
        </p:txBody>
      </p:sp>
      <p:sp>
        <p:nvSpPr>
          <p:cNvPr id="3" name="TextBox 2"/>
          <p:cNvSpPr txBox="1"/>
          <p:nvPr/>
        </p:nvSpPr>
        <p:spPr>
          <a:xfrm>
            <a:off x="3829250" y="5282524"/>
            <a:ext cx="3390389" cy="677092"/>
          </a:xfrm>
          <a:prstGeom prst="rect">
            <a:avLst/>
          </a:prstGeom>
          <a:noFill/>
        </p:spPr>
        <p:txBody>
          <a:bodyPr wrap="square" lIns="91423" tIns="45712" rIns="91423" bIns="45712" rtlCol="0">
            <a:spAutoFit/>
          </a:bodyPr>
          <a:lstStyle/>
          <a:p>
            <a:pPr algn="l"/>
            <a:r>
              <a:rPr lang="en-GB" sz="1900" b="1" dirty="0">
                <a:solidFill>
                  <a:schemeClr val="tx1"/>
                </a:solidFill>
                <a:hlinkClick r:id="rId4"/>
              </a:rPr>
              <a:t>www.energyconsents.scot</a:t>
            </a:r>
            <a:endParaRPr lang="en-GB" sz="1900" b="1" dirty="0">
              <a:solidFill>
                <a:schemeClr val="tx1"/>
              </a:solidFill>
            </a:endParaRPr>
          </a:p>
          <a:p>
            <a:pPr algn="l"/>
            <a:endParaRPr lang="en-GB" sz="1900" b="1" dirty="0">
              <a:solidFill>
                <a:schemeClr val="tx1"/>
              </a:solidFill>
            </a:endParaRP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3346" t="19434" r="4182" b="11284"/>
          <a:stretch/>
        </p:blipFill>
        <p:spPr>
          <a:xfrm>
            <a:off x="7185248" y="4797152"/>
            <a:ext cx="2558581" cy="1431016"/>
          </a:xfrm>
          <a:prstGeom prst="rect">
            <a:avLst/>
          </a:prstGeom>
        </p:spPr>
      </p:pic>
      <p:sp>
        <p:nvSpPr>
          <p:cNvPr id="6" name="Left Arrow 5"/>
          <p:cNvSpPr/>
          <p:nvPr/>
        </p:nvSpPr>
        <p:spPr bwMode="auto">
          <a:xfrm>
            <a:off x="8913440" y="4869160"/>
            <a:ext cx="978408" cy="144016"/>
          </a:xfrm>
          <a:prstGeom prst="leftArrow">
            <a:avLst/>
          </a:prstGeom>
          <a:solidFill>
            <a:schemeClr val="tx1">
              <a:alpha val="10001"/>
            </a:schemeClr>
          </a:solidFill>
          <a:ln w="9525" cap="flat" cmpd="sng" algn="ctr">
            <a:solidFill>
              <a:srgbClr val="0033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279525" rtl="0" eaLnBrk="1" fontAlgn="base" latinLnBrk="0" hangingPunct="1">
              <a:lnSpc>
                <a:spcPct val="100000"/>
              </a:lnSpc>
              <a:spcBef>
                <a:spcPct val="0"/>
              </a:spcBef>
              <a:spcAft>
                <a:spcPct val="0"/>
              </a:spcAft>
              <a:buClrTx/>
              <a:buSzTx/>
              <a:buFontTx/>
              <a:buNone/>
              <a:tabLst/>
            </a:pPr>
            <a:endParaRPr kumimoji="0" lang="en-GB" sz="13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673169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44488" y="764704"/>
            <a:ext cx="4621326" cy="5616348"/>
          </a:xfrm>
        </p:spPr>
        <p:txBody>
          <a:bodyPr/>
          <a:lstStyle/>
          <a:p>
            <a:r>
              <a:rPr lang="en-GB" sz="1600" dirty="0"/>
              <a:t>Applications for consent for the construction, extension and operation of electricity generating stations with a capacity in excess of 50 megawatts (applications below this threshold are made to the relevant local planning authority);</a:t>
            </a:r>
          </a:p>
          <a:p>
            <a:r>
              <a:rPr lang="en-GB" sz="1600" dirty="0"/>
              <a:t>Applications for the installation of certain overhead electric lines and associated infrastructure;</a:t>
            </a:r>
          </a:p>
          <a:p>
            <a:r>
              <a:rPr lang="en-GB" sz="1600" dirty="0"/>
              <a:t>Applications for necessary wayleaves to confer rights over land to install electric lines;</a:t>
            </a:r>
          </a:p>
          <a:p>
            <a:r>
              <a:rPr lang="en-GB" sz="1600" dirty="0"/>
              <a:t>Compulsory purchase orders promoted under the Electricity Act 1989;</a:t>
            </a:r>
          </a:p>
          <a:p>
            <a:r>
              <a:rPr lang="en-GB" sz="1600" dirty="0"/>
              <a:t>Applications for consent for large gas and oil pipelines.</a:t>
            </a:r>
          </a:p>
          <a:p>
            <a:r>
              <a:rPr lang="en-GB" sz="1600" dirty="0"/>
              <a:t>Such applications cover new developments as well as modifications to existing developments.</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40868" y="765175"/>
            <a:ext cx="3969302" cy="5616575"/>
          </a:xfrm>
        </p:spPr>
      </p:pic>
      <p:sp>
        <p:nvSpPr>
          <p:cNvPr id="9" name="Title 8"/>
          <p:cNvSpPr>
            <a:spLocks noGrp="1"/>
          </p:cNvSpPr>
          <p:nvPr>
            <p:ph type="title"/>
          </p:nvPr>
        </p:nvSpPr>
        <p:spPr/>
        <p:txBody>
          <a:bodyPr/>
          <a:lstStyle/>
          <a:p>
            <a:r>
              <a:rPr lang="en-GB" dirty="0"/>
              <a:t>What We Do </a:t>
            </a:r>
          </a:p>
        </p:txBody>
      </p:sp>
    </p:spTree>
    <p:extLst>
      <p:ext uri="{BB962C8B-B14F-4D97-AF65-F5344CB8AC3E}">
        <p14:creationId xmlns:p14="http://schemas.microsoft.com/office/powerpoint/2010/main" val="1301383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GENERATION – CURRENT CASELOAD</a:t>
            </a:r>
          </a:p>
        </p:txBody>
      </p:sp>
      <p:sp>
        <p:nvSpPr>
          <p:cNvPr id="5" name="Content Placeholder 4"/>
          <p:cNvSpPr>
            <a:spLocks noGrp="1"/>
          </p:cNvSpPr>
          <p:nvPr>
            <p:ph idx="1"/>
          </p:nvPr>
        </p:nvSpPr>
        <p:spPr>
          <a:xfrm>
            <a:off x="410293" y="751240"/>
            <a:ext cx="9360580" cy="5399902"/>
          </a:xfrm>
        </p:spPr>
        <p:txBody>
          <a:bodyPr/>
          <a:lstStyle/>
          <a:p>
            <a:pPr marL="0" indent="0">
              <a:buNone/>
            </a:pPr>
            <a:r>
              <a:rPr lang="en-GB" b="1" dirty="0">
                <a:solidFill>
                  <a:schemeClr val="tx2"/>
                </a:solidFill>
              </a:rPr>
              <a:t>ECU - SECTION 36 </a:t>
            </a:r>
          </a:p>
        </p:txBody>
      </p:sp>
      <p:graphicFrame>
        <p:nvGraphicFramePr>
          <p:cNvPr id="7" name="Content Placeholder 6"/>
          <p:cNvGraphicFramePr>
            <a:graphicFrameLocks noGrp="1"/>
          </p:cNvGraphicFramePr>
          <p:nvPr>
            <p:ph sz="half" idx="4294967295"/>
            <p:extLst>
              <p:ext uri="{D42A27DB-BD31-4B8C-83A1-F6EECF244321}">
                <p14:modId xmlns:p14="http://schemas.microsoft.com/office/powerpoint/2010/main" val="1436703140"/>
              </p:ext>
            </p:extLst>
          </p:nvPr>
        </p:nvGraphicFramePr>
        <p:xfrm>
          <a:off x="1640632" y="1124745"/>
          <a:ext cx="8288926"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80992" y="908720"/>
            <a:ext cx="4752528" cy="384705"/>
          </a:xfrm>
          <a:prstGeom prst="rect">
            <a:avLst/>
          </a:prstGeom>
          <a:noFill/>
        </p:spPr>
        <p:txBody>
          <a:bodyPr wrap="square" lIns="91423" tIns="45712" rIns="91423" bIns="45712" rtlCol="0">
            <a:spAutoFit/>
          </a:bodyPr>
          <a:lstStyle/>
          <a:p>
            <a:pPr algn="l"/>
            <a:r>
              <a:rPr lang="en-GB" sz="1900" b="1" dirty="0">
                <a:solidFill>
                  <a:schemeClr val="tx2">
                    <a:lumMod val="75000"/>
                  </a:schemeClr>
                </a:solidFill>
              </a:rPr>
              <a:t>February 2019 - 75 “Applications”</a:t>
            </a:r>
          </a:p>
        </p:txBody>
      </p:sp>
      <p:pic>
        <p:nvPicPr>
          <p:cNvPr id="3" name="Picture 2"/>
          <p:cNvPicPr>
            <a:picLocks noChangeAspect="1"/>
          </p:cNvPicPr>
          <p:nvPr/>
        </p:nvPicPr>
        <p:blipFill>
          <a:blip r:embed="rId4"/>
          <a:stretch>
            <a:fillRect/>
          </a:stretch>
        </p:blipFill>
        <p:spPr>
          <a:xfrm>
            <a:off x="275167" y="4835283"/>
            <a:ext cx="2314483" cy="1415495"/>
          </a:xfrm>
          <a:prstGeom prst="rect">
            <a:avLst/>
          </a:prstGeom>
        </p:spPr>
      </p:pic>
    </p:spTree>
    <p:extLst>
      <p:ext uri="{BB962C8B-B14F-4D97-AF65-F5344CB8AC3E}">
        <p14:creationId xmlns:p14="http://schemas.microsoft.com/office/powerpoint/2010/main" val="1707731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80" y="0"/>
            <a:ext cx="9360580" cy="490991"/>
          </a:xfrm>
        </p:spPr>
        <p:txBody>
          <a:bodyPr/>
          <a:lstStyle/>
          <a:p>
            <a:r>
              <a:rPr lang="en-GB" dirty="0"/>
              <a:t>Transmission and Distribution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5464356"/>
              </p:ext>
            </p:extLst>
          </p:nvPr>
        </p:nvGraphicFramePr>
        <p:xfrm>
          <a:off x="274638" y="692150"/>
          <a:ext cx="9361487" cy="54721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9651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Necessary Wayleaves – Background and Process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81192" y="980728"/>
            <a:ext cx="2686050" cy="1704975"/>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3777" y="3152082"/>
            <a:ext cx="1866900" cy="2447925"/>
          </a:xfrm>
          <a:prstGeom prst="rect">
            <a:avLst/>
          </a:prstGeom>
        </p:spPr>
      </p:pic>
      <p:sp>
        <p:nvSpPr>
          <p:cNvPr id="8" name="TextBox 7"/>
          <p:cNvSpPr txBox="1"/>
          <p:nvPr/>
        </p:nvSpPr>
        <p:spPr>
          <a:xfrm>
            <a:off x="560512" y="1423543"/>
            <a:ext cx="5040560" cy="5062908"/>
          </a:xfrm>
          <a:prstGeom prst="rect">
            <a:avLst/>
          </a:prstGeom>
          <a:noFill/>
        </p:spPr>
        <p:txBody>
          <a:bodyPr wrap="square" lIns="91423" tIns="45712" rIns="91423" bIns="45712" rtlCol="0">
            <a:spAutoFit/>
          </a:bodyPr>
          <a:lstStyle/>
          <a:p>
            <a:pPr marL="342900" indent="-342900" algn="l">
              <a:buFont typeface="Arial" panose="020B0604020202020204" pitchFamily="34" charset="0"/>
              <a:buChar char="•"/>
            </a:pPr>
            <a:r>
              <a:rPr lang="en-GB" sz="1900" dirty="0">
                <a:solidFill>
                  <a:schemeClr val="tx1"/>
                </a:solidFill>
                <a:latin typeface="Century Gothic" panose="020B0502020202020204" pitchFamily="34" charset="0"/>
              </a:rPr>
              <a:t>Statutory powers under the Electricity Act 1989</a:t>
            </a:r>
          </a:p>
          <a:p>
            <a:pPr algn="l"/>
            <a:endParaRPr lang="en-GB" sz="1900" dirty="0">
              <a:solidFill>
                <a:schemeClr val="tx1"/>
              </a:solidFill>
              <a:latin typeface="Century Gothic" panose="020B0502020202020204" pitchFamily="34" charset="0"/>
            </a:endParaRPr>
          </a:p>
          <a:p>
            <a:pPr marL="342900" indent="-342900" algn="l">
              <a:buFont typeface="Arial" panose="020B0604020202020204" pitchFamily="34" charset="0"/>
              <a:buChar char="•"/>
            </a:pPr>
            <a:r>
              <a:rPr lang="en-GB" sz="1900" dirty="0">
                <a:solidFill>
                  <a:schemeClr val="tx1"/>
                </a:solidFill>
                <a:latin typeface="Century Gothic" panose="020B0502020202020204" pitchFamily="34" charset="0"/>
              </a:rPr>
              <a:t>Account for the majority of ECU interactions with the </a:t>
            </a:r>
            <a:r>
              <a:rPr lang="en-GB" sz="1900" dirty="0" err="1">
                <a:solidFill>
                  <a:schemeClr val="tx1"/>
                </a:solidFill>
                <a:latin typeface="Century Gothic" panose="020B0502020202020204" pitchFamily="34" charset="0"/>
              </a:rPr>
              <a:t>DPEA</a:t>
            </a:r>
            <a:endParaRPr lang="en-GB" sz="1900" dirty="0">
              <a:solidFill>
                <a:schemeClr val="tx1"/>
              </a:solidFill>
              <a:latin typeface="Century Gothic" panose="020B0502020202020204" pitchFamily="34" charset="0"/>
            </a:endParaRPr>
          </a:p>
          <a:p>
            <a:pPr algn="l"/>
            <a:endParaRPr lang="en-GB" sz="1900" dirty="0">
              <a:solidFill>
                <a:schemeClr val="tx1"/>
              </a:solidFill>
              <a:latin typeface="Century Gothic" panose="020B0502020202020204" pitchFamily="34" charset="0"/>
            </a:endParaRPr>
          </a:p>
          <a:p>
            <a:pPr marL="342900" indent="-342900" algn="l">
              <a:buFont typeface="Arial" panose="020B0604020202020204" pitchFamily="34" charset="0"/>
              <a:buChar char="•"/>
            </a:pPr>
            <a:r>
              <a:rPr lang="en-GB" sz="1900" dirty="0">
                <a:solidFill>
                  <a:schemeClr val="tx1"/>
                </a:solidFill>
                <a:latin typeface="Century Gothic" panose="020B0502020202020204" pitchFamily="34" charset="0"/>
              </a:rPr>
              <a:t>Process guidance published by the Scottish Government in 2014 – set out process to be followed</a:t>
            </a:r>
          </a:p>
          <a:p>
            <a:pPr algn="l"/>
            <a:endParaRPr lang="en-GB" sz="1900" dirty="0">
              <a:solidFill>
                <a:schemeClr val="tx1"/>
              </a:solidFill>
              <a:latin typeface="Century Gothic" panose="020B0502020202020204" pitchFamily="34" charset="0"/>
            </a:endParaRPr>
          </a:p>
          <a:p>
            <a:pPr marL="342900" indent="-342900" algn="l">
              <a:buFont typeface="Arial" panose="020B0604020202020204" pitchFamily="34" charset="0"/>
              <a:buChar char="•"/>
            </a:pPr>
            <a:r>
              <a:rPr lang="en-GB" sz="1900" dirty="0">
                <a:solidFill>
                  <a:schemeClr val="tx1"/>
                </a:solidFill>
                <a:latin typeface="Century Gothic" panose="020B0502020202020204" pitchFamily="34" charset="0"/>
              </a:rPr>
              <a:t>ECU/</a:t>
            </a:r>
            <a:r>
              <a:rPr lang="en-GB" sz="1900" dirty="0" err="1">
                <a:solidFill>
                  <a:schemeClr val="tx1"/>
                </a:solidFill>
                <a:latin typeface="Century Gothic" panose="020B0502020202020204" pitchFamily="34" charset="0"/>
              </a:rPr>
              <a:t>DPEA</a:t>
            </a:r>
            <a:r>
              <a:rPr lang="en-GB" sz="1900" dirty="0">
                <a:solidFill>
                  <a:schemeClr val="tx1"/>
                </a:solidFill>
                <a:latin typeface="Century Gothic" panose="020B0502020202020204" pitchFamily="34" charset="0"/>
              </a:rPr>
              <a:t> developed efficient processes for transfer of documentation</a:t>
            </a:r>
          </a:p>
          <a:p>
            <a:pPr algn="l"/>
            <a:endParaRPr lang="en-GB" sz="1900" dirty="0">
              <a:solidFill>
                <a:schemeClr val="tx1"/>
              </a:solidFill>
              <a:latin typeface="Century Gothic" panose="020B0502020202020204" pitchFamily="34" charset="0"/>
            </a:endParaRPr>
          </a:p>
          <a:p>
            <a:pPr marL="342900" indent="-342900" algn="l">
              <a:buFont typeface="Arial" panose="020B0604020202020204" pitchFamily="34" charset="0"/>
              <a:buChar char="•"/>
            </a:pPr>
            <a:r>
              <a:rPr lang="en-GB" sz="1900" dirty="0">
                <a:solidFill>
                  <a:schemeClr val="tx1"/>
                </a:solidFill>
                <a:latin typeface="Century Gothic" panose="020B0502020202020204" pitchFamily="34" charset="0"/>
              </a:rPr>
              <a:t>Further improvement in process hindered by legislative restrictions </a:t>
            </a:r>
          </a:p>
          <a:p>
            <a:pPr algn="l"/>
            <a:endParaRPr lang="en-GB" sz="1900" dirty="0">
              <a:solidFill>
                <a:schemeClr val="tx1"/>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7296" y="2990379"/>
            <a:ext cx="1870323" cy="2828222"/>
          </a:xfrm>
          <a:prstGeom prst="rect">
            <a:avLst/>
          </a:prstGeom>
        </p:spPr>
      </p:pic>
    </p:spTree>
    <p:extLst>
      <p:ext uri="{BB962C8B-B14F-4D97-AF65-F5344CB8AC3E}">
        <p14:creationId xmlns:p14="http://schemas.microsoft.com/office/powerpoint/2010/main" val="2103112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Necessary Wayleaves – Statistics and </a:t>
            </a:r>
            <a:r>
              <a:rPr lang="en-GB" dirty="0" err="1"/>
              <a:t>DPEA</a:t>
            </a:r>
            <a:r>
              <a:rPr lang="en-GB" dirty="0"/>
              <a:t> interactions</a:t>
            </a: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sp>
        <p:nvSpPr>
          <p:cNvPr id="6" name="TextBox 5"/>
          <p:cNvSpPr txBox="1"/>
          <p:nvPr/>
        </p:nvSpPr>
        <p:spPr>
          <a:xfrm>
            <a:off x="416496" y="3573016"/>
            <a:ext cx="5040560" cy="2585307"/>
          </a:xfrm>
          <a:prstGeom prst="rect">
            <a:avLst/>
          </a:prstGeom>
          <a:noFill/>
        </p:spPr>
        <p:txBody>
          <a:bodyPr wrap="square" lIns="91423" tIns="45712" rIns="91423" bIns="45712" rtlCol="0">
            <a:spAutoFit/>
          </a:bodyPr>
          <a:lstStyle/>
          <a:p>
            <a:pPr algn="l"/>
            <a:r>
              <a:rPr lang="en-GB" sz="1800" dirty="0">
                <a:solidFill>
                  <a:schemeClr val="tx1"/>
                </a:solidFill>
                <a:latin typeface="Century Gothic" panose="020B0502020202020204" pitchFamily="34" charset="0"/>
              </a:rPr>
              <a:t>Of the 57 outstanding, 34 are with the </a:t>
            </a:r>
            <a:r>
              <a:rPr lang="en-GB" sz="1800" dirty="0" err="1">
                <a:solidFill>
                  <a:schemeClr val="tx1"/>
                </a:solidFill>
                <a:latin typeface="Century Gothic" panose="020B0502020202020204" pitchFamily="34" charset="0"/>
              </a:rPr>
              <a:t>DPEA</a:t>
            </a:r>
            <a:r>
              <a:rPr lang="en-GB" sz="1800" dirty="0">
                <a:solidFill>
                  <a:schemeClr val="tx1"/>
                </a:solidFill>
                <a:latin typeface="Century Gothic" panose="020B0502020202020204" pitchFamily="34" charset="0"/>
              </a:rPr>
              <a:t>.</a:t>
            </a:r>
          </a:p>
          <a:p>
            <a:pPr algn="l"/>
            <a:endParaRPr lang="en-GB" sz="1800" dirty="0">
              <a:solidFill>
                <a:schemeClr val="tx1"/>
              </a:solidFill>
              <a:latin typeface="Century Gothic" panose="020B0502020202020204" pitchFamily="34" charset="0"/>
            </a:endParaRPr>
          </a:p>
          <a:p>
            <a:pPr algn="l"/>
            <a:r>
              <a:rPr lang="en-GB" sz="1800" dirty="0">
                <a:solidFill>
                  <a:schemeClr val="tx1"/>
                </a:solidFill>
                <a:latin typeface="Century Gothic" panose="020B0502020202020204" pitchFamily="34" charset="0"/>
              </a:rPr>
              <a:t>Number of ‘bulk’ applications increased – transmission project timescales, large housing developments.</a:t>
            </a:r>
          </a:p>
          <a:p>
            <a:pPr algn="l"/>
            <a:endParaRPr lang="en-GB" sz="1800" dirty="0">
              <a:solidFill>
                <a:schemeClr val="tx1"/>
              </a:solidFill>
              <a:latin typeface="Century Gothic" panose="020B0502020202020204" pitchFamily="34" charset="0"/>
            </a:endParaRPr>
          </a:p>
          <a:p>
            <a:pPr algn="l"/>
            <a:r>
              <a:rPr lang="en-GB" sz="1800" dirty="0">
                <a:solidFill>
                  <a:schemeClr val="tx1"/>
                </a:solidFill>
                <a:latin typeface="Century Gothic" panose="020B0502020202020204" pitchFamily="34" charset="0"/>
              </a:rPr>
              <a:t>Fair and expeditious process for all parties – </a:t>
            </a:r>
            <a:r>
              <a:rPr lang="en-GB" sz="1800" dirty="0" err="1">
                <a:solidFill>
                  <a:schemeClr val="tx1"/>
                </a:solidFill>
                <a:latin typeface="Century Gothic" panose="020B0502020202020204" pitchFamily="34" charset="0"/>
              </a:rPr>
              <a:t>sists</a:t>
            </a:r>
            <a:r>
              <a:rPr lang="en-GB" sz="1800" dirty="0">
                <a:solidFill>
                  <a:schemeClr val="tx1"/>
                </a:solidFill>
                <a:latin typeface="Century Gothic" panose="020B0502020202020204" pitchFamily="34" charset="0"/>
              </a:rPr>
              <a:t> in exceptional circumstances only.</a:t>
            </a:r>
          </a:p>
        </p:txBody>
      </p:sp>
      <p:graphicFrame>
        <p:nvGraphicFramePr>
          <p:cNvPr id="7" name="Table 6"/>
          <p:cNvGraphicFramePr>
            <a:graphicFrameLocks noGrp="1"/>
          </p:cNvGraphicFramePr>
          <p:nvPr/>
        </p:nvGraphicFramePr>
        <p:xfrm>
          <a:off x="848544" y="836707"/>
          <a:ext cx="8617211" cy="2730025"/>
        </p:xfrm>
        <a:graphic>
          <a:graphicData uri="http://schemas.openxmlformats.org/drawingml/2006/table">
            <a:tbl>
              <a:tblPr>
                <a:tableStyleId>{5C22544A-7EE6-4342-B048-85BDC9FD1C3A}</a:tableStyleId>
              </a:tblPr>
              <a:tblGrid>
                <a:gridCol w="1650391">
                  <a:extLst>
                    <a:ext uri="{9D8B030D-6E8A-4147-A177-3AD203B41FA5}">
                      <a16:colId xmlns:a16="http://schemas.microsoft.com/office/drawing/2014/main" val="20000"/>
                    </a:ext>
                  </a:extLst>
                </a:gridCol>
                <a:gridCol w="725873">
                  <a:extLst>
                    <a:ext uri="{9D8B030D-6E8A-4147-A177-3AD203B41FA5}">
                      <a16:colId xmlns:a16="http://schemas.microsoft.com/office/drawing/2014/main" val="20001"/>
                    </a:ext>
                  </a:extLst>
                </a:gridCol>
                <a:gridCol w="432048">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828665">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74414">
                  <a:extLst>
                    <a:ext uri="{9D8B030D-6E8A-4147-A177-3AD203B41FA5}">
                      <a16:colId xmlns:a16="http://schemas.microsoft.com/office/drawing/2014/main" val="20007"/>
                    </a:ext>
                  </a:extLst>
                </a:gridCol>
                <a:gridCol w="685547">
                  <a:extLst>
                    <a:ext uri="{9D8B030D-6E8A-4147-A177-3AD203B41FA5}">
                      <a16:colId xmlns:a16="http://schemas.microsoft.com/office/drawing/2014/main" val="20008"/>
                    </a:ext>
                  </a:extLst>
                </a:gridCol>
                <a:gridCol w="672852">
                  <a:extLst>
                    <a:ext uri="{9D8B030D-6E8A-4147-A177-3AD203B41FA5}">
                      <a16:colId xmlns:a16="http://schemas.microsoft.com/office/drawing/2014/main" val="20009"/>
                    </a:ext>
                  </a:extLst>
                </a:gridCol>
                <a:gridCol w="761719">
                  <a:extLst>
                    <a:ext uri="{9D8B030D-6E8A-4147-A177-3AD203B41FA5}">
                      <a16:colId xmlns:a16="http://schemas.microsoft.com/office/drawing/2014/main" val="20010"/>
                    </a:ext>
                  </a:extLst>
                </a:gridCol>
              </a:tblGrid>
              <a:tr h="1352473">
                <a:tc>
                  <a:txBody>
                    <a:bodyPr/>
                    <a:lstStyle/>
                    <a:p>
                      <a:pPr algn="l" fontAlgn="b"/>
                      <a:r>
                        <a:rPr lang="en-GB" sz="1000" u="none" strike="noStrike" dirty="0">
                          <a:effectLst/>
                        </a:rPr>
                        <a:t> </a:t>
                      </a:r>
                      <a:endParaRPr lang="en-GB" sz="1000" b="1" i="0" u="none" strike="noStrike" dirty="0">
                        <a:solidFill>
                          <a:srgbClr val="000000"/>
                        </a:solidFill>
                        <a:effectLst/>
                        <a:latin typeface="Arial"/>
                      </a:endParaRPr>
                    </a:p>
                  </a:txBody>
                  <a:tcPr marL="9525" marR="9525" marT="9525" marB="0" anchor="b"/>
                </a:tc>
                <a:tc>
                  <a:txBody>
                    <a:bodyPr/>
                    <a:lstStyle/>
                    <a:p>
                      <a:pPr algn="l" fontAlgn="b"/>
                      <a:r>
                        <a:rPr lang="en-GB" sz="1000" u="none" strike="noStrike" dirty="0">
                          <a:effectLst/>
                        </a:rPr>
                        <a:t>C/Forward</a:t>
                      </a:r>
                      <a:endParaRPr lang="en-GB" sz="1000" b="0" i="0" u="none" strike="noStrike" dirty="0">
                        <a:solidFill>
                          <a:srgbClr val="000000"/>
                        </a:solidFill>
                        <a:effectLst/>
                        <a:latin typeface="Arial"/>
                      </a:endParaRPr>
                    </a:p>
                  </a:txBody>
                  <a:tcPr marL="9525" marR="9525" marT="9525" marB="0" anchor="b"/>
                </a:tc>
                <a:tc>
                  <a:txBody>
                    <a:bodyPr/>
                    <a:lstStyle/>
                    <a:p>
                      <a:pPr algn="l" fontAlgn="b"/>
                      <a:r>
                        <a:rPr lang="en-GB" sz="1000" u="none" strike="noStrike">
                          <a:effectLst/>
                        </a:rPr>
                        <a:t>Intake</a:t>
                      </a:r>
                      <a:endParaRPr lang="en-GB" sz="1000" b="0" i="0" u="none" strike="noStrike">
                        <a:solidFill>
                          <a:srgbClr val="000000"/>
                        </a:solidFill>
                        <a:effectLst/>
                        <a:latin typeface="Arial"/>
                      </a:endParaRPr>
                    </a:p>
                  </a:txBody>
                  <a:tcPr marL="9525" marR="9525" marT="9525" marB="0" anchor="b"/>
                </a:tc>
                <a:tc>
                  <a:txBody>
                    <a:bodyPr/>
                    <a:lstStyle/>
                    <a:p>
                      <a:pPr algn="l" fontAlgn="b"/>
                      <a:r>
                        <a:rPr lang="en-GB" sz="1000" u="none" strike="noStrike" dirty="0">
                          <a:effectLst/>
                        </a:rPr>
                        <a:t>Total Available</a:t>
                      </a:r>
                      <a:endParaRPr lang="en-GB" sz="1000" b="0" i="0" u="none" strike="noStrike" dirty="0">
                        <a:solidFill>
                          <a:srgbClr val="000000"/>
                        </a:solidFill>
                        <a:effectLst/>
                        <a:latin typeface="Arial"/>
                      </a:endParaRPr>
                    </a:p>
                  </a:txBody>
                  <a:tcPr marL="9525" marR="9525" marT="9525" marB="0" anchor="b"/>
                </a:tc>
                <a:tc>
                  <a:txBody>
                    <a:bodyPr/>
                    <a:lstStyle/>
                    <a:p>
                      <a:pPr algn="l" fontAlgn="b"/>
                      <a:r>
                        <a:rPr lang="en-GB" sz="1000" u="none" strike="noStrike" dirty="0">
                          <a:effectLst/>
                        </a:rPr>
                        <a:t> Processed </a:t>
                      </a:r>
                      <a:endParaRPr lang="en-GB" sz="1000" b="0" i="0" u="none" strike="noStrike" dirty="0">
                        <a:solidFill>
                          <a:srgbClr val="000000"/>
                        </a:solidFill>
                        <a:effectLst/>
                        <a:latin typeface="Arial"/>
                      </a:endParaRPr>
                    </a:p>
                  </a:txBody>
                  <a:tcPr marL="9525" marR="9525" marT="9525" marB="0" anchor="b"/>
                </a:tc>
                <a:tc>
                  <a:txBody>
                    <a:bodyPr/>
                    <a:lstStyle/>
                    <a:p>
                      <a:pPr algn="ctr" fontAlgn="b"/>
                      <a:r>
                        <a:rPr lang="en-GB" sz="1000" u="none" strike="noStrike" dirty="0">
                          <a:effectLst/>
                        </a:rPr>
                        <a:t>Determined </a:t>
                      </a:r>
                      <a:endParaRPr lang="en-GB" sz="1000" b="0" i="0" u="none" strike="noStrike" dirty="0">
                        <a:solidFill>
                          <a:srgbClr val="000000"/>
                        </a:solidFill>
                        <a:effectLst/>
                        <a:latin typeface="Arial"/>
                      </a:endParaRPr>
                    </a:p>
                  </a:txBody>
                  <a:tcPr marL="9525" marR="9525" marT="9525" marB="0" anchor="b"/>
                </a:tc>
                <a:tc>
                  <a:txBody>
                    <a:bodyPr/>
                    <a:lstStyle/>
                    <a:p>
                      <a:pPr algn="ctr" fontAlgn="b"/>
                      <a:r>
                        <a:rPr lang="en-GB" sz="1000" u="none" strike="noStrike">
                          <a:effectLst/>
                        </a:rPr>
                        <a:t>Withdrawn</a:t>
                      </a:r>
                      <a:endParaRPr lang="en-GB" sz="1000" b="0" i="0" u="none" strike="noStrike">
                        <a:solidFill>
                          <a:srgbClr val="000000"/>
                        </a:solidFill>
                        <a:effectLst/>
                        <a:latin typeface="Arial"/>
                      </a:endParaRPr>
                    </a:p>
                  </a:txBody>
                  <a:tcPr marL="9525" marR="9525" marT="9525" marB="0" anchor="b"/>
                </a:tc>
                <a:tc>
                  <a:txBody>
                    <a:bodyPr/>
                    <a:lstStyle/>
                    <a:p>
                      <a:pPr algn="ctr" fontAlgn="b"/>
                      <a:r>
                        <a:rPr lang="en-GB" sz="1000" b="1" u="none" strike="noStrike" dirty="0">
                          <a:effectLst/>
                        </a:rPr>
                        <a:t>Average Process Time (Determined) months </a:t>
                      </a:r>
                      <a:endParaRPr lang="en-GB" sz="1000" b="1" i="0" u="none" strike="noStrike" dirty="0">
                        <a:solidFill>
                          <a:srgbClr val="000000"/>
                        </a:solidFill>
                        <a:effectLst/>
                        <a:latin typeface="Arial"/>
                      </a:endParaRPr>
                    </a:p>
                  </a:txBody>
                  <a:tcPr marL="9525" marR="9525" marT="9525" marB="0" anchor="b"/>
                </a:tc>
                <a:tc>
                  <a:txBody>
                    <a:bodyPr/>
                    <a:lstStyle/>
                    <a:p>
                      <a:pPr algn="ctr" fontAlgn="b"/>
                      <a:r>
                        <a:rPr lang="en-GB" sz="1000" u="none" strike="noStrike">
                          <a:effectLst/>
                        </a:rPr>
                        <a:t>Average Process time (W/drawn) months </a:t>
                      </a:r>
                      <a:endParaRPr lang="en-GB" sz="1000" b="0" i="0" u="none" strike="noStrike">
                        <a:solidFill>
                          <a:srgbClr val="000000"/>
                        </a:solidFill>
                        <a:effectLst/>
                        <a:latin typeface="Arial"/>
                      </a:endParaRPr>
                    </a:p>
                  </a:txBody>
                  <a:tcPr marL="9525" marR="9525" marT="9525" marB="0" anchor="b"/>
                </a:tc>
                <a:tc>
                  <a:txBody>
                    <a:bodyPr/>
                    <a:lstStyle/>
                    <a:p>
                      <a:pPr algn="ctr" fontAlgn="b"/>
                      <a:r>
                        <a:rPr lang="en-GB" sz="1000" u="none" strike="noStrike">
                          <a:effectLst/>
                        </a:rPr>
                        <a:t>Total Average Process Time in Months </a:t>
                      </a:r>
                      <a:endParaRPr lang="en-GB" sz="1000" b="0" i="0" u="none" strike="noStrike">
                        <a:solidFill>
                          <a:srgbClr val="000000"/>
                        </a:solidFill>
                        <a:effectLst/>
                        <a:latin typeface="Arial"/>
                      </a:endParaRPr>
                    </a:p>
                  </a:txBody>
                  <a:tcPr marL="9525" marR="9525" marT="9525" marB="0" anchor="b"/>
                </a:tc>
                <a:tc>
                  <a:txBody>
                    <a:bodyPr/>
                    <a:lstStyle/>
                    <a:p>
                      <a:pPr algn="l" fontAlgn="b"/>
                      <a:r>
                        <a:rPr lang="en-GB" sz="1000" u="none" strike="noStrike">
                          <a:effectLst/>
                        </a:rPr>
                        <a:t>Outstanding</a:t>
                      </a:r>
                      <a:endParaRPr lang="en-GB"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0"/>
                  </a:ext>
                </a:extLst>
              </a:tr>
              <a:tr h="229592">
                <a:tc>
                  <a:txBody>
                    <a:bodyPr/>
                    <a:lstStyle/>
                    <a:p>
                      <a:pPr algn="l" fontAlgn="b"/>
                      <a:r>
                        <a:rPr lang="en-GB" sz="1000" u="none" strike="noStrike" dirty="0">
                          <a:effectLst/>
                        </a:rPr>
                        <a:t>Necessary Wayleave 2014</a:t>
                      </a:r>
                      <a:endParaRPr lang="en-GB" sz="1000" b="1" i="0" u="none" strike="noStrike" dirty="0">
                        <a:solidFill>
                          <a:srgbClr val="000000"/>
                        </a:solidFill>
                        <a:effectLst/>
                        <a:latin typeface="Arial"/>
                      </a:endParaRPr>
                    </a:p>
                  </a:txBody>
                  <a:tcPr marL="9525" marR="9525" marT="9525" marB="0" anchor="b"/>
                </a:tc>
                <a:tc>
                  <a:txBody>
                    <a:bodyPr/>
                    <a:lstStyle/>
                    <a:p>
                      <a:pPr algn="r" fontAlgn="b"/>
                      <a:r>
                        <a:rPr lang="en-GB" sz="1000" u="none" strike="noStrike">
                          <a:effectLst/>
                        </a:rPr>
                        <a:t>46</a:t>
                      </a:r>
                      <a:endParaRPr lang="en-GB" sz="1000" b="0" i="0" u="none" strike="noStrike">
                        <a:solidFill>
                          <a:srgbClr val="000000"/>
                        </a:solidFill>
                        <a:effectLst/>
                        <a:latin typeface="Arial"/>
                      </a:endParaRPr>
                    </a:p>
                  </a:txBody>
                  <a:tcPr marL="9525" marR="9525" marT="9525" marB="0" anchor="b"/>
                </a:tc>
                <a:tc>
                  <a:txBody>
                    <a:bodyPr/>
                    <a:lstStyle/>
                    <a:p>
                      <a:pPr algn="r" fontAlgn="b"/>
                      <a:r>
                        <a:rPr lang="en-GB" sz="1000" u="none" strike="noStrike">
                          <a:effectLst/>
                        </a:rPr>
                        <a:t>20</a:t>
                      </a:r>
                      <a:endParaRPr lang="en-GB" sz="1000" b="0" i="0" u="none" strike="noStrike">
                        <a:solidFill>
                          <a:srgbClr val="000000"/>
                        </a:solidFill>
                        <a:effectLst/>
                        <a:latin typeface="Arial"/>
                      </a:endParaRPr>
                    </a:p>
                  </a:txBody>
                  <a:tcPr marL="9525" marR="9525" marT="9525" marB="0" anchor="b"/>
                </a:tc>
                <a:tc>
                  <a:txBody>
                    <a:bodyPr/>
                    <a:lstStyle/>
                    <a:p>
                      <a:pPr algn="r" fontAlgn="b"/>
                      <a:r>
                        <a:rPr lang="en-GB" sz="1000" u="none" strike="noStrike" dirty="0">
                          <a:effectLst/>
                        </a:rPr>
                        <a:t>66</a:t>
                      </a:r>
                      <a:endParaRPr lang="en-GB" sz="1000" b="0" i="0" u="none" strike="noStrike" dirty="0">
                        <a:solidFill>
                          <a:srgbClr val="000000"/>
                        </a:solidFill>
                        <a:effectLst/>
                        <a:latin typeface="Arial"/>
                      </a:endParaRPr>
                    </a:p>
                  </a:txBody>
                  <a:tcPr marL="9525" marR="9525" marT="9525" marB="0" anchor="b"/>
                </a:tc>
                <a:tc>
                  <a:txBody>
                    <a:bodyPr/>
                    <a:lstStyle/>
                    <a:p>
                      <a:pPr algn="r" fontAlgn="b"/>
                      <a:r>
                        <a:rPr lang="en-GB" sz="1000" u="none" strike="noStrike">
                          <a:effectLst/>
                        </a:rPr>
                        <a:t>33</a:t>
                      </a:r>
                      <a:endParaRPr lang="en-GB" sz="1000" b="0" i="0" u="none" strike="noStrike">
                        <a:solidFill>
                          <a:srgbClr val="000000"/>
                        </a:solidFill>
                        <a:effectLst/>
                        <a:latin typeface="Arial"/>
                      </a:endParaRPr>
                    </a:p>
                  </a:txBody>
                  <a:tcPr marL="9525" marR="9525" marT="9525" marB="0" anchor="b"/>
                </a:tc>
                <a:tc>
                  <a:txBody>
                    <a:bodyPr/>
                    <a:lstStyle/>
                    <a:p>
                      <a:pPr algn="r" fontAlgn="b"/>
                      <a:r>
                        <a:rPr lang="en-GB" sz="1000" u="none" strike="noStrike">
                          <a:effectLst/>
                        </a:rPr>
                        <a:t>3</a:t>
                      </a:r>
                      <a:endParaRPr lang="en-GB" sz="1000" b="0" i="0" u="none" strike="noStrike">
                        <a:solidFill>
                          <a:srgbClr val="000000"/>
                        </a:solidFill>
                        <a:effectLst/>
                        <a:latin typeface="Arial"/>
                      </a:endParaRPr>
                    </a:p>
                  </a:txBody>
                  <a:tcPr marL="9525" marR="9525" marT="9525" marB="0" anchor="b"/>
                </a:tc>
                <a:tc>
                  <a:txBody>
                    <a:bodyPr/>
                    <a:lstStyle/>
                    <a:p>
                      <a:pPr algn="r" fontAlgn="b"/>
                      <a:r>
                        <a:rPr lang="en-GB" sz="1000" u="none" strike="noStrike">
                          <a:effectLst/>
                        </a:rPr>
                        <a:t>30</a:t>
                      </a:r>
                      <a:endParaRPr lang="en-GB" sz="1000" b="0" i="0" u="none" strike="noStrike">
                        <a:solidFill>
                          <a:srgbClr val="000000"/>
                        </a:solidFill>
                        <a:effectLst/>
                        <a:latin typeface="Arial"/>
                      </a:endParaRPr>
                    </a:p>
                  </a:txBody>
                  <a:tcPr marL="9525" marR="9525" marT="9525" marB="0" anchor="b"/>
                </a:tc>
                <a:tc>
                  <a:txBody>
                    <a:bodyPr/>
                    <a:lstStyle/>
                    <a:p>
                      <a:pPr algn="r" fontAlgn="b"/>
                      <a:r>
                        <a:rPr lang="en-GB" sz="1000" b="1" u="none" strike="noStrike" dirty="0">
                          <a:effectLst/>
                        </a:rPr>
                        <a:t>16</a:t>
                      </a:r>
                      <a:endParaRPr lang="en-GB" sz="1000" b="1" i="0" u="none" strike="noStrike" dirty="0">
                        <a:solidFill>
                          <a:srgbClr val="000000"/>
                        </a:solidFill>
                        <a:effectLst/>
                        <a:latin typeface="Arial"/>
                      </a:endParaRPr>
                    </a:p>
                  </a:txBody>
                  <a:tcPr marL="9525" marR="9525" marT="9525" marB="0" anchor="b"/>
                </a:tc>
                <a:tc>
                  <a:txBody>
                    <a:bodyPr/>
                    <a:lstStyle/>
                    <a:p>
                      <a:pPr algn="r" fontAlgn="b"/>
                      <a:r>
                        <a:rPr lang="en-GB" sz="1000" u="none" strike="noStrike">
                          <a:effectLst/>
                        </a:rPr>
                        <a:t>15</a:t>
                      </a:r>
                      <a:endParaRPr lang="en-GB" sz="1000" b="0" i="0" u="none" strike="noStrike">
                        <a:solidFill>
                          <a:srgbClr val="000000"/>
                        </a:solidFill>
                        <a:effectLst/>
                        <a:latin typeface="Arial"/>
                      </a:endParaRPr>
                    </a:p>
                  </a:txBody>
                  <a:tcPr marL="9525" marR="9525" marT="9525" marB="0" anchor="b"/>
                </a:tc>
                <a:tc>
                  <a:txBody>
                    <a:bodyPr/>
                    <a:lstStyle/>
                    <a:p>
                      <a:pPr algn="r" fontAlgn="b"/>
                      <a:r>
                        <a:rPr lang="en-GB" sz="1000" u="none" strike="noStrike">
                          <a:effectLst/>
                        </a:rPr>
                        <a:t>16</a:t>
                      </a:r>
                      <a:endParaRPr lang="en-GB" sz="1000" b="0" i="0" u="none" strike="noStrike">
                        <a:solidFill>
                          <a:srgbClr val="000000"/>
                        </a:solidFill>
                        <a:effectLst/>
                        <a:latin typeface="Arial"/>
                      </a:endParaRPr>
                    </a:p>
                  </a:txBody>
                  <a:tcPr marL="9525" marR="9525" marT="9525" marB="0" anchor="b"/>
                </a:tc>
                <a:tc>
                  <a:txBody>
                    <a:bodyPr/>
                    <a:lstStyle/>
                    <a:p>
                      <a:pPr algn="r" fontAlgn="b"/>
                      <a:r>
                        <a:rPr lang="en-GB" sz="1000" u="none" strike="noStrike">
                          <a:effectLst/>
                        </a:rPr>
                        <a:t>33</a:t>
                      </a:r>
                      <a:endParaRPr lang="en-GB"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1"/>
                  </a:ext>
                </a:extLst>
              </a:tr>
              <a:tr h="229592">
                <a:tc>
                  <a:txBody>
                    <a:bodyPr/>
                    <a:lstStyle/>
                    <a:p>
                      <a:pPr algn="l" fontAlgn="b"/>
                      <a:r>
                        <a:rPr lang="en-GB" sz="1000" u="none" strike="noStrike">
                          <a:effectLst/>
                        </a:rPr>
                        <a:t>Necessary Wayleave 2015</a:t>
                      </a:r>
                      <a:endParaRPr lang="en-GB" sz="1000" b="1" i="0" u="none" strike="noStrike">
                        <a:solidFill>
                          <a:srgbClr val="000000"/>
                        </a:solidFill>
                        <a:effectLst/>
                        <a:latin typeface="Arial"/>
                      </a:endParaRPr>
                    </a:p>
                  </a:txBody>
                  <a:tcPr marL="9525" marR="9525" marT="9525" marB="0" anchor="b"/>
                </a:tc>
                <a:tc>
                  <a:txBody>
                    <a:bodyPr/>
                    <a:lstStyle/>
                    <a:p>
                      <a:pPr algn="r" fontAlgn="b"/>
                      <a:r>
                        <a:rPr lang="en-GB" sz="1000" u="none" strike="noStrike">
                          <a:effectLst/>
                        </a:rPr>
                        <a:t>33</a:t>
                      </a:r>
                      <a:endParaRPr lang="en-GB" sz="1000" b="0" i="0" u="none" strike="noStrike">
                        <a:solidFill>
                          <a:srgbClr val="000000"/>
                        </a:solidFill>
                        <a:effectLst/>
                        <a:latin typeface="Arial"/>
                      </a:endParaRPr>
                    </a:p>
                  </a:txBody>
                  <a:tcPr marL="9525" marR="9525" marT="9525" marB="0" anchor="b"/>
                </a:tc>
                <a:tc>
                  <a:txBody>
                    <a:bodyPr/>
                    <a:lstStyle/>
                    <a:p>
                      <a:pPr algn="r" fontAlgn="b"/>
                      <a:r>
                        <a:rPr lang="en-GB" sz="1000" u="none" strike="noStrike">
                          <a:effectLst/>
                        </a:rPr>
                        <a:t>58</a:t>
                      </a:r>
                      <a:endParaRPr lang="en-GB" sz="1000" b="0" i="0" u="none" strike="noStrike">
                        <a:solidFill>
                          <a:srgbClr val="000000"/>
                        </a:solidFill>
                        <a:effectLst/>
                        <a:latin typeface="Arial"/>
                      </a:endParaRPr>
                    </a:p>
                  </a:txBody>
                  <a:tcPr marL="9525" marR="9525" marT="9525" marB="0" anchor="b"/>
                </a:tc>
                <a:tc>
                  <a:txBody>
                    <a:bodyPr/>
                    <a:lstStyle/>
                    <a:p>
                      <a:pPr algn="r" fontAlgn="b"/>
                      <a:r>
                        <a:rPr lang="en-GB" sz="1000" u="none" strike="noStrike">
                          <a:effectLst/>
                        </a:rPr>
                        <a:t>91</a:t>
                      </a:r>
                      <a:endParaRPr lang="en-GB" sz="1000" b="0" i="0" u="none" strike="noStrike">
                        <a:solidFill>
                          <a:srgbClr val="000000"/>
                        </a:solidFill>
                        <a:effectLst/>
                        <a:latin typeface="Arial"/>
                      </a:endParaRPr>
                    </a:p>
                  </a:txBody>
                  <a:tcPr marL="9525" marR="9525" marT="9525" marB="0" anchor="b"/>
                </a:tc>
                <a:tc>
                  <a:txBody>
                    <a:bodyPr/>
                    <a:lstStyle/>
                    <a:p>
                      <a:pPr algn="r" fontAlgn="b"/>
                      <a:r>
                        <a:rPr lang="en-GB" sz="1000" u="none" strike="noStrike">
                          <a:effectLst/>
                        </a:rPr>
                        <a:t>28</a:t>
                      </a:r>
                      <a:endParaRPr lang="en-GB" sz="1000" b="0" i="0" u="none" strike="noStrike">
                        <a:solidFill>
                          <a:srgbClr val="000000"/>
                        </a:solidFill>
                        <a:effectLst/>
                        <a:latin typeface="Arial"/>
                      </a:endParaRPr>
                    </a:p>
                  </a:txBody>
                  <a:tcPr marL="9525" marR="9525" marT="9525" marB="0" anchor="b"/>
                </a:tc>
                <a:tc>
                  <a:txBody>
                    <a:bodyPr/>
                    <a:lstStyle/>
                    <a:p>
                      <a:pPr algn="r" fontAlgn="b"/>
                      <a:r>
                        <a:rPr lang="en-GB" sz="1000" u="none" strike="noStrike">
                          <a:effectLst/>
                        </a:rPr>
                        <a:t>9</a:t>
                      </a:r>
                      <a:endParaRPr lang="en-GB" sz="1000" b="0" i="0" u="none" strike="noStrike">
                        <a:solidFill>
                          <a:srgbClr val="000000"/>
                        </a:solidFill>
                        <a:effectLst/>
                        <a:latin typeface="Arial"/>
                      </a:endParaRPr>
                    </a:p>
                  </a:txBody>
                  <a:tcPr marL="9525" marR="9525" marT="9525" marB="0" anchor="b"/>
                </a:tc>
                <a:tc>
                  <a:txBody>
                    <a:bodyPr/>
                    <a:lstStyle/>
                    <a:p>
                      <a:pPr algn="r" fontAlgn="b"/>
                      <a:r>
                        <a:rPr lang="en-GB" sz="1000" u="none" strike="noStrike">
                          <a:effectLst/>
                        </a:rPr>
                        <a:t>19</a:t>
                      </a:r>
                      <a:endParaRPr lang="en-GB" sz="1000" b="0" i="0" u="none" strike="noStrike">
                        <a:solidFill>
                          <a:srgbClr val="000000"/>
                        </a:solidFill>
                        <a:effectLst/>
                        <a:latin typeface="Arial"/>
                      </a:endParaRPr>
                    </a:p>
                  </a:txBody>
                  <a:tcPr marL="9525" marR="9525" marT="9525" marB="0" anchor="b"/>
                </a:tc>
                <a:tc>
                  <a:txBody>
                    <a:bodyPr/>
                    <a:lstStyle/>
                    <a:p>
                      <a:pPr algn="r" fontAlgn="b"/>
                      <a:r>
                        <a:rPr lang="en-GB" sz="1000" b="1" u="none" strike="noStrike" dirty="0">
                          <a:effectLst/>
                        </a:rPr>
                        <a:t>11</a:t>
                      </a:r>
                      <a:endParaRPr lang="en-GB" sz="1000" b="1" i="0" u="none" strike="noStrike" dirty="0">
                        <a:solidFill>
                          <a:srgbClr val="000000"/>
                        </a:solidFill>
                        <a:effectLst/>
                        <a:latin typeface="Arial"/>
                      </a:endParaRPr>
                    </a:p>
                  </a:txBody>
                  <a:tcPr marL="9525" marR="9525" marT="9525" marB="0" anchor="b"/>
                </a:tc>
                <a:tc>
                  <a:txBody>
                    <a:bodyPr/>
                    <a:lstStyle/>
                    <a:p>
                      <a:pPr algn="r" fontAlgn="b"/>
                      <a:r>
                        <a:rPr lang="en-GB" sz="1000" u="none" strike="noStrike">
                          <a:effectLst/>
                        </a:rPr>
                        <a:t>19</a:t>
                      </a:r>
                      <a:endParaRPr lang="en-GB" sz="1000" b="0" i="0" u="none" strike="noStrike">
                        <a:solidFill>
                          <a:srgbClr val="000000"/>
                        </a:solidFill>
                        <a:effectLst/>
                        <a:latin typeface="Arial"/>
                      </a:endParaRPr>
                    </a:p>
                  </a:txBody>
                  <a:tcPr marL="9525" marR="9525" marT="9525" marB="0" anchor="b"/>
                </a:tc>
                <a:tc>
                  <a:txBody>
                    <a:bodyPr/>
                    <a:lstStyle/>
                    <a:p>
                      <a:pPr algn="r" fontAlgn="b"/>
                      <a:r>
                        <a:rPr lang="en-GB" sz="1000" u="none" strike="noStrike">
                          <a:effectLst/>
                        </a:rPr>
                        <a:t>15</a:t>
                      </a:r>
                      <a:endParaRPr lang="en-GB" sz="1000" b="0" i="0" u="none" strike="noStrike">
                        <a:solidFill>
                          <a:srgbClr val="000000"/>
                        </a:solidFill>
                        <a:effectLst/>
                        <a:latin typeface="Arial"/>
                      </a:endParaRPr>
                    </a:p>
                  </a:txBody>
                  <a:tcPr marL="9525" marR="9525" marT="9525" marB="0" anchor="b"/>
                </a:tc>
                <a:tc>
                  <a:txBody>
                    <a:bodyPr/>
                    <a:lstStyle/>
                    <a:p>
                      <a:pPr algn="r" fontAlgn="b"/>
                      <a:r>
                        <a:rPr lang="en-GB" sz="1000" u="none" strike="noStrike">
                          <a:effectLst/>
                        </a:rPr>
                        <a:t>63</a:t>
                      </a:r>
                      <a:endParaRPr lang="en-GB"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2"/>
                  </a:ext>
                </a:extLst>
              </a:tr>
              <a:tr h="229592">
                <a:tc>
                  <a:txBody>
                    <a:bodyPr/>
                    <a:lstStyle/>
                    <a:p>
                      <a:pPr algn="l" fontAlgn="b"/>
                      <a:r>
                        <a:rPr lang="en-GB" sz="1000" u="none" strike="noStrike">
                          <a:effectLst/>
                        </a:rPr>
                        <a:t>Necessary Wayleave 2016</a:t>
                      </a:r>
                      <a:endParaRPr lang="en-GB" sz="1000" b="1" i="0" u="none" strike="noStrike">
                        <a:solidFill>
                          <a:srgbClr val="000000"/>
                        </a:solidFill>
                        <a:effectLst/>
                        <a:latin typeface="Arial"/>
                      </a:endParaRPr>
                    </a:p>
                  </a:txBody>
                  <a:tcPr marL="9525" marR="9525" marT="9525" marB="0" anchor="b"/>
                </a:tc>
                <a:tc>
                  <a:txBody>
                    <a:bodyPr/>
                    <a:lstStyle/>
                    <a:p>
                      <a:pPr algn="r" fontAlgn="b"/>
                      <a:r>
                        <a:rPr lang="en-GB" sz="1000" u="none" strike="noStrike">
                          <a:effectLst/>
                        </a:rPr>
                        <a:t>63</a:t>
                      </a:r>
                      <a:endParaRPr lang="en-GB" sz="1000" b="0" i="0" u="none" strike="noStrike">
                        <a:solidFill>
                          <a:srgbClr val="000000"/>
                        </a:solidFill>
                        <a:effectLst/>
                        <a:latin typeface="Arial"/>
                      </a:endParaRPr>
                    </a:p>
                  </a:txBody>
                  <a:tcPr marL="9525" marR="9525" marT="9525" marB="0" anchor="b"/>
                </a:tc>
                <a:tc>
                  <a:txBody>
                    <a:bodyPr/>
                    <a:lstStyle/>
                    <a:p>
                      <a:pPr algn="r" fontAlgn="b"/>
                      <a:r>
                        <a:rPr lang="en-GB" sz="1000" u="none" strike="noStrike">
                          <a:effectLst/>
                        </a:rPr>
                        <a:t>24</a:t>
                      </a:r>
                      <a:endParaRPr lang="en-GB" sz="1000" b="0" i="0" u="none" strike="noStrike">
                        <a:solidFill>
                          <a:srgbClr val="000000"/>
                        </a:solidFill>
                        <a:effectLst/>
                        <a:latin typeface="Arial"/>
                      </a:endParaRPr>
                    </a:p>
                  </a:txBody>
                  <a:tcPr marL="9525" marR="9525" marT="9525" marB="0" anchor="b"/>
                </a:tc>
                <a:tc>
                  <a:txBody>
                    <a:bodyPr/>
                    <a:lstStyle/>
                    <a:p>
                      <a:pPr algn="r" fontAlgn="b"/>
                      <a:r>
                        <a:rPr lang="en-GB" sz="1000" u="none" strike="noStrike">
                          <a:effectLst/>
                        </a:rPr>
                        <a:t>87</a:t>
                      </a:r>
                      <a:endParaRPr lang="en-GB" sz="1000" b="0" i="0" u="none" strike="noStrike">
                        <a:solidFill>
                          <a:srgbClr val="000000"/>
                        </a:solidFill>
                        <a:effectLst/>
                        <a:latin typeface="Arial"/>
                      </a:endParaRPr>
                    </a:p>
                  </a:txBody>
                  <a:tcPr marL="9525" marR="9525" marT="9525" marB="0" anchor="b"/>
                </a:tc>
                <a:tc>
                  <a:txBody>
                    <a:bodyPr/>
                    <a:lstStyle/>
                    <a:p>
                      <a:pPr algn="r" fontAlgn="b"/>
                      <a:r>
                        <a:rPr lang="en-GB" sz="1000" u="none" strike="noStrike">
                          <a:effectLst/>
                        </a:rPr>
                        <a:t>69</a:t>
                      </a:r>
                      <a:endParaRPr lang="en-GB" sz="1000" b="0" i="0" u="none" strike="noStrike">
                        <a:solidFill>
                          <a:srgbClr val="000000"/>
                        </a:solidFill>
                        <a:effectLst/>
                        <a:latin typeface="Arial"/>
                      </a:endParaRPr>
                    </a:p>
                  </a:txBody>
                  <a:tcPr marL="9525" marR="9525" marT="9525" marB="0" anchor="b"/>
                </a:tc>
                <a:tc>
                  <a:txBody>
                    <a:bodyPr/>
                    <a:lstStyle/>
                    <a:p>
                      <a:pPr algn="r" fontAlgn="b"/>
                      <a:r>
                        <a:rPr lang="en-GB" sz="1000" u="none" strike="noStrike" dirty="0">
                          <a:effectLst/>
                        </a:rPr>
                        <a:t>0</a:t>
                      </a:r>
                      <a:endParaRPr lang="en-GB" sz="1000" b="0" i="0" u="none" strike="noStrike" dirty="0">
                        <a:solidFill>
                          <a:srgbClr val="000000"/>
                        </a:solidFill>
                        <a:effectLst/>
                        <a:latin typeface="Arial"/>
                      </a:endParaRPr>
                    </a:p>
                  </a:txBody>
                  <a:tcPr marL="9525" marR="9525" marT="9525" marB="0" anchor="b"/>
                </a:tc>
                <a:tc>
                  <a:txBody>
                    <a:bodyPr/>
                    <a:lstStyle/>
                    <a:p>
                      <a:pPr algn="r" fontAlgn="b"/>
                      <a:r>
                        <a:rPr lang="en-GB" sz="1000" u="none" strike="noStrike">
                          <a:effectLst/>
                        </a:rPr>
                        <a:t>69</a:t>
                      </a:r>
                      <a:endParaRPr lang="en-GB" sz="1000" b="0" i="0" u="none" strike="noStrike">
                        <a:solidFill>
                          <a:srgbClr val="000000"/>
                        </a:solidFill>
                        <a:effectLst/>
                        <a:latin typeface="Arial"/>
                      </a:endParaRPr>
                    </a:p>
                  </a:txBody>
                  <a:tcPr marL="9525" marR="9525" marT="9525" marB="0" anchor="b"/>
                </a:tc>
                <a:tc>
                  <a:txBody>
                    <a:bodyPr/>
                    <a:lstStyle/>
                    <a:p>
                      <a:pPr algn="r" fontAlgn="b"/>
                      <a:r>
                        <a:rPr lang="en-GB" sz="1000" b="1" u="none" strike="noStrike" dirty="0">
                          <a:effectLst/>
                        </a:rPr>
                        <a:t>0</a:t>
                      </a:r>
                      <a:endParaRPr lang="en-GB" sz="1000" b="1" i="0" u="none" strike="noStrike" dirty="0">
                        <a:solidFill>
                          <a:srgbClr val="000000"/>
                        </a:solidFill>
                        <a:effectLst/>
                        <a:latin typeface="Arial"/>
                      </a:endParaRPr>
                    </a:p>
                  </a:txBody>
                  <a:tcPr marL="9525" marR="9525" marT="9525" marB="0" anchor="b"/>
                </a:tc>
                <a:tc>
                  <a:txBody>
                    <a:bodyPr/>
                    <a:lstStyle/>
                    <a:p>
                      <a:pPr algn="r" fontAlgn="b"/>
                      <a:r>
                        <a:rPr lang="en-GB" sz="1000" u="none" strike="noStrike">
                          <a:effectLst/>
                        </a:rPr>
                        <a:t>7</a:t>
                      </a:r>
                      <a:endParaRPr lang="en-GB" sz="1000" b="0" i="0" u="none" strike="noStrike">
                        <a:solidFill>
                          <a:srgbClr val="000000"/>
                        </a:solidFill>
                        <a:effectLst/>
                        <a:latin typeface="Arial"/>
                      </a:endParaRPr>
                    </a:p>
                  </a:txBody>
                  <a:tcPr marL="9525" marR="9525" marT="9525" marB="0" anchor="b"/>
                </a:tc>
                <a:tc>
                  <a:txBody>
                    <a:bodyPr/>
                    <a:lstStyle/>
                    <a:p>
                      <a:pPr algn="r" fontAlgn="b"/>
                      <a:r>
                        <a:rPr lang="en-GB" sz="1000" u="none" strike="noStrike">
                          <a:effectLst/>
                        </a:rPr>
                        <a:t>7</a:t>
                      </a:r>
                      <a:endParaRPr lang="en-GB" sz="1000" b="0" i="0" u="none" strike="noStrike">
                        <a:solidFill>
                          <a:srgbClr val="000000"/>
                        </a:solidFill>
                        <a:effectLst/>
                        <a:latin typeface="Arial"/>
                      </a:endParaRPr>
                    </a:p>
                  </a:txBody>
                  <a:tcPr marL="9525" marR="9525" marT="9525" marB="0" anchor="b"/>
                </a:tc>
                <a:tc>
                  <a:txBody>
                    <a:bodyPr/>
                    <a:lstStyle/>
                    <a:p>
                      <a:pPr algn="r" fontAlgn="b"/>
                      <a:r>
                        <a:rPr lang="en-GB" sz="1000" u="none" strike="noStrike" dirty="0">
                          <a:effectLst/>
                        </a:rPr>
                        <a:t>18</a:t>
                      </a:r>
                      <a:endParaRPr lang="en-GB" sz="10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03"/>
                  </a:ext>
                </a:extLst>
              </a:tr>
              <a:tr h="229592">
                <a:tc>
                  <a:txBody>
                    <a:bodyPr/>
                    <a:lstStyle/>
                    <a:p>
                      <a:pPr algn="l" fontAlgn="b"/>
                      <a:r>
                        <a:rPr lang="en-GB" sz="1000" u="none" strike="noStrike" dirty="0">
                          <a:effectLst/>
                        </a:rPr>
                        <a:t>Necessary Wayleave 2017</a:t>
                      </a:r>
                      <a:endParaRPr lang="en-GB" sz="1000" b="1" i="0" u="none" strike="noStrike" dirty="0">
                        <a:solidFill>
                          <a:srgbClr val="000000"/>
                        </a:solidFill>
                        <a:effectLst/>
                        <a:latin typeface="Arial"/>
                      </a:endParaRPr>
                    </a:p>
                  </a:txBody>
                  <a:tcPr marL="9525" marR="9525" marT="9525" marB="0" anchor="b"/>
                </a:tc>
                <a:tc>
                  <a:txBody>
                    <a:bodyPr/>
                    <a:lstStyle/>
                    <a:p>
                      <a:pPr algn="r" fontAlgn="b"/>
                      <a:r>
                        <a:rPr lang="en-GB" sz="1000" u="none" strike="noStrike" dirty="0">
                          <a:effectLst/>
                        </a:rPr>
                        <a:t>18</a:t>
                      </a:r>
                      <a:endParaRPr lang="en-GB" sz="1000" b="0" i="0" u="none" strike="noStrike" dirty="0">
                        <a:solidFill>
                          <a:srgbClr val="000000"/>
                        </a:solidFill>
                        <a:effectLst/>
                        <a:latin typeface="Arial"/>
                      </a:endParaRPr>
                    </a:p>
                  </a:txBody>
                  <a:tcPr marL="9525" marR="9525" marT="9525" marB="0" anchor="b"/>
                </a:tc>
                <a:tc>
                  <a:txBody>
                    <a:bodyPr/>
                    <a:lstStyle/>
                    <a:p>
                      <a:pPr algn="r" fontAlgn="b"/>
                      <a:r>
                        <a:rPr lang="en-GB" sz="1000" u="none" strike="noStrike">
                          <a:effectLst/>
                        </a:rPr>
                        <a:t>35</a:t>
                      </a:r>
                      <a:endParaRPr lang="en-GB" sz="1000" b="0" i="0" u="none" strike="noStrike">
                        <a:solidFill>
                          <a:srgbClr val="000000"/>
                        </a:solidFill>
                        <a:effectLst/>
                        <a:latin typeface="Arial"/>
                      </a:endParaRPr>
                    </a:p>
                  </a:txBody>
                  <a:tcPr marL="9525" marR="9525" marT="9525" marB="0" anchor="b"/>
                </a:tc>
                <a:tc>
                  <a:txBody>
                    <a:bodyPr/>
                    <a:lstStyle/>
                    <a:p>
                      <a:pPr algn="r" fontAlgn="b"/>
                      <a:r>
                        <a:rPr lang="en-GB" sz="1000" u="none" strike="noStrike" dirty="0">
                          <a:effectLst/>
                        </a:rPr>
                        <a:t>53</a:t>
                      </a:r>
                      <a:endParaRPr lang="en-GB" sz="1000" b="0" i="0" u="none" strike="noStrike" dirty="0">
                        <a:solidFill>
                          <a:srgbClr val="000000"/>
                        </a:solidFill>
                        <a:effectLst/>
                        <a:latin typeface="Arial"/>
                      </a:endParaRPr>
                    </a:p>
                  </a:txBody>
                  <a:tcPr marL="9525" marR="9525" marT="9525" marB="0" anchor="b"/>
                </a:tc>
                <a:tc>
                  <a:txBody>
                    <a:bodyPr/>
                    <a:lstStyle/>
                    <a:p>
                      <a:pPr algn="r" fontAlgn="b"/>
                      <a:r>
                        <a:rPr lang="en-GB" sz="1000" u="none" strike="noStrike">
                          <a:effectLst/>
                        </a:rPr>
                        <a:t>13</a:t>
                      </a:r>
                      <a:endParaRPr lang="en-GB" sz="1000" b="0" i="0" u="none" strike="noStrike">
                        <a:solidFill>
                          <a:srgbClr val="000000"/>
                        </a:solidFill>
                        <a:effectLst/>
                        <a:latin typeface="Arial"/>
                      </a:endParaRPr>
                    </a:p>
                  </a:txBody>
                  <a:tcPr marL="9525" marR="9525" marT="9525" marB="0" anchor="b"/>
                </a:tc>
                <a:tc>
                  <a:txBody>
                    <a:bodyPr/>
                    <a:lstStyle/>
                    <a:p>
                      <a:pPr algn="r" fontAlgn="b"/>
                      <a:r>
                        <a:rPr lang="en-GB" sz="1000" u="none" strike="noStrike">
                          <a:effectLst/>
                        </a:rPr>
                        <a:t>3</a:t>
                      </a:r>
                      <a:endParaRPr lang="en-GB" sz="1000" b="0" i="0" u="none" strike="noStrike">
                        <a:solidFill>
                          <a:srgbClr val="000000"/>
                        </a:solidFill>
                        <a:effectLst/>
                        <a:latin typeface="Arial"/>
                      </a:endParaRPr>
                    </a:p>
                  </a:txBody>
                  <a:tcPr marL="9525" marR="9525" marT="9525" marB="0" anchor="b"/>
                </a:tc>
                <a:tc>
                  <a:txBody>
                    <a:bodyPr/>
                    <a:lstStyle/>
                    <a:p>
                      <a:pPr algn="r" fontAlgn="b"/>
                      <a:r>
                        <a:rPr lang="en-GB" sz="1000" u="none" strike="noStrike">
                          <a:effectLst/>
                        </a:rPr>
                        <a:t>10</a:t>
                      </a:r>
                      <a:endParaRPr lang="en-GB" sz="1000" b="0" i="0" u="none" strike="noStrike">
                        <a:solidFill>
                          <a:srgbClr val="000000"/>
                        </a:solidFill>
                        <a:effectLst/>
                        <a:latin typeface="Arial"/>
                      </a:endParaRPr>
                    </a:p>
                  </a:txBody>
                  <a:tcPr marL="9525" marR="9525" marT="9525" marB="0" anchor="b"/>
                </a:tc>
                <a:tc>
                  <a:txBody>
                    <a:bodyPr/>
                    <a:lstStyle/>
                    <a:p>
                      <a:pPr algn="r" fontAlgn="b"/>
                      <a:r>
                        <a:rPr lang="en-GB" sz="1000" b="1" u="none" strike="noStrike" dirty="0">
                          <a:effectLst/>
                        </a:rPr>
                        <a:t>9</a:t>
                      </a:r>
                      <a:endParaRPr lang="en-GB" sz="1000" b="1" i="0" u="none" strike="noStrike" dirty="0">
                        <a:solidFill>
                          <a:srgbClr val="000000"/>
                        </a:solidFill>
                        <a:effectLst/>
                        <a:latin typeface="Arial"/>
                      </a:endParaRPr>
                    </a:p>
                  </a:txBody>
                  <a:tcPr marL="9525" marR="9525" marT="9525" marB="0" anchor="b"/>
                </a:tc>
                <a:tc>
                  <a:txBody>
                    <a:bodyPr/>
                    <a:lstStyle/>
                    <a:p>
                      <a:pPr algn="r" fontAlgn="b"/>
                      <a:r>
                        <a:rPr lang="en-GB" sz="1000" u="none" strike="noStrike" dirty="0">
                          <a:effectLst/>
                        </a:rPr>
                        <a:t>10</a:t>
                      </a:r>
                      <a:endParaRPr lang="en-GB" sz="1000" b="0" i="0" u="none" strike="noStrike" dirty="0">
                        <a:solidFill>
                          <a:srgbClr val="000000"/>
                        </a:solidFill>
                        <a:effectLst/>
                        <a:latin typeface="Arial"/>
                      </a:endParaRPr>
                    </a:p>
                  </a:txBody>
                  <a:tcPr marL="9525" marR="9525" marT="9525" marB="0" anchor="b"/>
                </a:tc>
                <a:tc>
                  <a:txBody>
                    <a:bodyPr/>
                    <a:lstStyle/>
                    <a:p>
                      <a:pPr algn="r" fontAlgn="b"/>
                      <a:r>
                        <a:rPr lang="en-GB" sz="1000" u="none" strike="noStrike">
                          <a:effectLst/>
                        </a:rPr>
                        <a:t>10</a:t>
                      </a:r>
                      <a:endParaRPr lang="en-GB" sz="1000" b="0" i="0" u="none" strike="noStrike">
                        <a:solidFill>
                          <a:srgbClr val="000000"/>
                        </a:solidFill>
                        <a:effectLst/>
                        <a:latin typeface="Arial"/>
                      </a:endParaRPr>
                    </a:p>
                  </a:txBody>
                  <a:tcPr marL="9525" marR="9525" marT="9525" marB="0" anchor="b"/>
                </a:tc>
                <a:tc>
                  <a:txBody>
                    <a:bodyPr/>
                    <a:lstStyle/>
                    <a:p>
                      <a:pPr algn="r" fontAlgn="b"/>
                      <a:r>
                        <a:rPr lang="en-GB" sz="1000" u="none" strike="noStrike">
                          <a:effectLst/>
                        </a:rPr>
                        <a:t>40</a:t>
                      </a:r>
                      <a:endParaRPr lang="en-GB"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4"/>
                  </a:ext>
                </a:extLst>
              </a:tr>
              <a:tr h="229592">
                <a:tc>
                  <a:txBody>
                    <a:bodyPr/>
                    <a:lstStyle/>
                    <a:p>
                      <a:pPr algn="l" fontAlgn="b"/>
                      <a:r>
                        <a:rPr lang="en-GB" sz="1000" b="0" i="0" u="none" strike="noStrike" dirty="0">
                          <a:solidFill>
                            <a:srgbClr val="000000"/>
                          </a:solidFill>
                          <a:effectLst/>
                          <a:latin typeface="+mj-lt"/>
                        </a:rPr>
                        <a:t>Necessary</a:t>
                      </a:r>
                      <a:r>
                        <a:rPr lang="en-GB" sz="1000" b="0" i="0" u="none" strike="noStrike" baseline="0" dirty="0">
                          <a:solidFill>
                            <a:srgbClr val="000000"/>
                          </a:solidFill>
                          <a:effectLst/>
                          <a:latin typeface="+mj-lt"/>
                        </a:rPr>
                        <a:t> Wayleave 2018</a:t>
                      </a:r>
                      <a:endParaRPr lang="en-GB" sz="1000" b="0" i="0" u="none" strike="noStrike" dirty="0">
                        <a:solidFill>
                          <a:srgbClr val="000000"/>
                        </a:solidFill>
                        <a:effectLst/>
                        <a:latin typeface="+mj-lt"/>
                      </a:endParaRPr>
                    </a:p>
                  </a:txBody>
                  <a:tcPr marL="9525" marR="9525" marT="9525" marB="0" anchor="b"/>
                </a:tc>
                <a:tc>
                  <a:txBody>
                    <a:bodyPr/>
                    <a:lstStyle/>
                    <a:p>
                      <a:pPr marL="0" algn="r" defTabSz="342015" rtl="0" eaLnBrk="1" fontAlgn="b" latinLnBrk="0" hangingPunct="1"/>
                      <a:r>
                        <a:rPr lang="en-GB" sz="1000" u="none" strike="noStrike" kern="1200" dirty="0">
                          <a:solidFill>
                            <a:schemeClr val="dk1"/>
                          </a:solidFill>
                          <a:effectLst/>
                          <a:latin typeface="+mn-lt"/>
                          <a:ea typeface="+mn-ea"/>
                          <a:cs typeface="+mn-cs"/>
                        </a:rPr>
                        <a:t>40</a:t>
                      </a:r>
                    </a:p>
                  </a:txBody>
                  <a:tcPr marL="9525" marR="9525" marT="9525" marB="0" anchor="b"/>
                </a:tc>
                <a:tc>
                  <a:txBody>
                    <a:bodyPr/>
                    <a:lstStyle/>
                    <a:p>
                      <a:pPr algn="r" fontAlgn="b"/>
                      <a:r>
                        <a:rPr lang="en-GB" sz="1000" b="0" i="0" u="none" strike="noStrike" dirty="0">
                          <a:solidFill>
                            <a:srgbClr val="000000"/>
                          </a:solidFill>
                          <a:effectLst/>
                          <a:latin typeface="Arial"/>
                        </a:rPr>
                        <a:t>57</a:t>
                      </a:r>
                    </a:p>
                  </a:txBody>
                  <a:tcPr marL="9525" marR="9525" marT="9525" marB="0" anchor="b"/>
                </a:tc>
                <a:tc>
                  <a:txBody>
                    <a:bodyPr/>
                    <a:lstStyle/>
                    <a:p>
                      <a:pPr marL="0" lvl="1" algn="r" defTabSz="342015" rtl="0" eaLnBrk="1" fontAlgn="b" latinLnBrk="0" hangingPunct="1"/>
                      <a:r>
                        <a:rPr lang="en-GB" sz="1000" u="none" strike="noStrike" kern="1200" dirty="0">
                          <a:solidFill>
                            <a:schemeClr val="dk1"/>
                          </a:solidFill>
                          <a:effectLst/>
                          <a:latin typeface="+mn-lt"/>
                          <a:ea typeface="+mn-ea"/>
                          <a:cs typeface="+mn-cs"/>
                        </a:rPr>
                        <a:t>97</a:t>
                      </a:r>
                    </a:p>
                  </a:txBody>
                  <a:tcPr marL="9525" marR="9525" marT="9525" marB="0" anchor="b"/>
                </a:tc>
                <a:tc>
                  <a:txBody>
                    <a:bodyPr/>
                    <a:lstStyle/>
                    <a:p>
                      <a:pPr algn="r" fontAlgn="b"/>
                      <a:r>
                        <a:rPr lang="en-GB" sz="1000" u="none" strike="noStrike" kern="1200" dirty="0">
                          <a:solidFill>
                            <a:schemeClr val="dk1"/>
                          </a:solidFill>
                          <a:effectLst/>
                          <a:latin typeface="+mn-lt"/>
                          <a:ea typeface="+mn-ea"/>
                          <a:cs typeface="+mn-cs"/>
                        </a:rPr>
                        <a:t>40</a:t>
                      </a:r>
                    </a:p>
                  </a:txBody>
                  <a:tcPr marL="9525" marR="9525" marT="9525" marB="0" anchor="b"/>
                </a:tc>
                <a:tc>
                  <a:txBody>
                    <a:bodyPr/>
                    <a:lstStyle/>
                    <a:p>
                      <a:pPr algn="r" fontAlgn="b"/>
                      <a:r>
                        <a:rPr lang="en-GB" sz="1000" b="0" i="0" u="none" strike="noStrike" dirty="0">
                          <a:solidFill>
                            <a:srgbClr val="000000"/>
                          </a:solidFill>
                          <a:effectLst/>
                          <a:latin typeface="Arial"/>
                        </a:rPr>
                        <a:t>13</a:t>
                      </a:r>
                    </a:p>
                  </a:txBody>
                  <a:tcPr marL="9525" marR="9525" marT="9525" marB="0" anchor="b"/>
                </a:tc>
                <a:tc>
                  <a:txBody>
                    <a:bodyPr/>
                    <a:lstStyle/>
                    <a:p>
                      <a:pPr algn="r" fontAlgn="b"/>
                      <a:r>
                        <a:rPr lang="en-GB" sz="1000" b="0" i="0" u="none" strike="noStrike" dirty="0">
                          <a:solidFill>
                            <a:srgbClr val="000000"/>
                          </a:solidFill>
                          <a:effectLst/>
                          <a:latin typeface="Arial"/>
                        </a:rPr>
                        <a:t>27</a:t>
                      </a:r>
                    </a:p>
                  </a:txBody>
                  <a:tcPr marL="9525" marR="9525" marT="9525" marB="0" anchor="b"/>
                </a:tc>
                <a:tc>
                  <a:txBody>
                    <a:bodyPr/>
                    <a:lstStyle/>
                    <a:p>
                      <a:pPr algn="r" fontAlgn="b"/>
                      <a:r>
                        <a:rPr lang="en-GB" sz="1000" b="1" i="0" u="none" strike="noStrike" dirty="0">
                          <a:solidFill>
                            <a:srgbClr val="000000"/>
                          </a:solidFill>
                          <a:effectLst/>
                          <a:latin typeface="Arial"/>
                        </a:rPr>
                        <a:t>20</a:t>
                      </a:r>
                    </a:p>
                  </a:txBody>
                  <a:tcPr marL="9525" marR="9525" marT="9525" marB="0" anchor="b"/>
                </a:tc>
                <a:tc>
                  <a:txBody>
                    <a:bodyPr/>
                    <a:lstStyle/>
                    <a:p>
                      <a:pPr algn="r" fontAlgn="b"/>
                      <a:r>
                        <a:rPr lang="en-GB" sz="1000" b="0" i="0" u="none" strike="noStrike" dirty="0">
                          <a:solidFill>
                            <a:srgbClr val="000000"/>
                          </a:solidFill>
                          <a:effectLst/>
                          <a:latin typeface="Arial"/>
                        </a:rPr>
                        <a:t>13</a:t>
                      </a:r>
                    </a:p>
                  </a:txBody>
                  <a:tcPr marL="9525" marR="9525" marT="9525" marB="0" anchor="b"/>
                </a:tc>
                <a:tc>
                  <a:txBody>
                    <a:bodyPr/>
                    <a:lstStyle/>
                    <a:p>
                      <a:pPr algn="r" fontAlgn="b"/>
                      <a:r>
                        <a:rPr lang="en-GB" sz="1000" b="0" i="0" u="none" strike="noStrike" dirty="0">
                          <a:solidFill>
                            <a:srgbClr val="000000"/>
                          </a:solidFill>
                          <a:effectLst/>
                          <a:latin typeface="Arial"/>
                        </a:rPr>
                        <a:t>16.5</a:t>
                      </a:r>
                    </a:p>
                  </a:txBody>
                  <a:tcPr marL="9525" marR="9525" marT="9525" marB="0" anchor="b"/>
                </a:tc>
                <a:tc>
                  <a:txBody>
                    <a:bodyPr/>
                    <a:lstStyle/>
                    <a:p>
                      <a:pPr marL="0" algn="r" defTabSz="342015" rtl="0" eaLnBrk="1" fontAlgn="b" latinLnBrk="0" hangingPunct="1"/>
                      <a:r>
                        <a:rPr lang="en-GB" sz="1000" b="0" i="0" u="none" strike="noStrike" kern="1200" dirty="0">
                          <a:solidFill>
                            <a:srgbClr val="000000"/>
                          </a:solidFill>
                          <a:effectLst/>
                          <a:latin typeface="Arial"/>
                          <a:ea typeface="+mn-ea"/>
                          <a:cs typeface="+mn-cs"/>
                        </a:rPr>
                        <a:t>57</a:t>
                      </a:r>
                    </a:p>
                  </a:txBody>
                  <a:tcPr marL="9525" marR="9525" marT="9525" marB="0" anchor="b"/>
                </a:tc>
                <a:extLst>
                  <a:ext uri="{0D108BD9-81ED-4DB2-BD59-A6C34878D82A}">
                    <a16:rowId xmlns:a16="http://schemas.microsoft.com/office/drawing/2014/main" val="972203307"/>
                  </a:ext>
                </a:extLst>
              </a:tr>
              <a:tr h="229592">
                <a:tc>
                  <a:txBody>
                    <a:bodyPr/>
                    <a:lstStyle/>
                    <a:p>
                      <a:pPr algn="l" fontAlgn="b"/>
                      <a:r>
                        <a:rPr lang="en-GB" sz="1000" u="none" strike="noStrike" dirty="0">
                          <a:effectLst/>
                        </a:rPr>
                        <a:t>Total</a:t>
                      </a:r>
                      <a:endParaRPr lang="en-GB" sz="1000" b="1" i="0" u="none" strike="noStrike" dirty="0">
                        <a:solidFill>
                          <a:srgbClr val="000000"/>
                        </a:solidFill>
                        <a:effectLst/>
                        <a:latin typeface="Arial"/>
                      </a:endParaRPr>
                    </a:p>
                  </a:txBody>
                  <a:tcPr marL="9525" marR="9525" marT="9525" marB="0" anchor="b"/>
                </a:tc>
                <a:tc>
                  <a:txBody>
                    <a:bodyPr/>
                    <a:lstStyle/>
                    <a:p>
                      <a:pPr algn="l" fontAlgn="b"/>
                      <a:r>
                        <a:rPr lang="en-GB" sz="1000" u="none" strike="noStrike">
                          <a:effectLst/>
                        </a:rPr>
                        <a:t> </a:t>
                      </a:r>
                      <a:endParaRPr lang="en-GB" sz="1000" b="0" i="0" u="none" strike="noStrike">
                        <a:solidFill>
                          <a:srgbClr val="000000"/>
                        </a:solidFill>
                        <a:effectLst/>
                        <a:latin typeface="Arial"/>
                      </a:endParaRPr>
                    </a:p>
                  </a:txBody>
                  <a:tcPr marL="9525" marR="9525" marT="9525" marB="0" anchor="b"/>
                </a:tc>
                <a:tc>
                  <a:txBody>
                    <a:bodyPr/>
                    <a:lstStyle/>
                    <a:p>
                      <a:pPr algn="r" fontAlgn="b"/>
                      <a:r>
                        <a:rPr lang="en-GB" sz="1000" u="none" strike="noStrike" dirty="0">
                          <a:effectLst/>
                        </a:rPr>
                        <a:t>194</a:t>
                      </a:r>
                      <a:endParaRPr lang="en-GB" sz="1000" b="0" i="0" u="none" strike="noStrike" dirty="0">
                        <a:solidFill>
                          <a:srgbClr val="000000"/>
                        </a:solidFill>
                        <a:effectLst/>
                        <a:latin typeface="Arial"/>
                      </a:endParaRPr>
                    </a:p>
                  </a:txBody>
                  <a:tcPr marL="9525" marR="9525" marT="9525" marB="0" anchor="b"/>
                </a:tc>
                <a:tc>
                  <a:txBody>
                    <a:bodyPr/>
                    <a:lstStyle/>
                    <a:p>
                      <a:pPr algn="l" fontAlgn="b"/>
                      <a:r>
                        <a:rPr lang="en-GB" sz="1000" u="none" strike="noStrike">
                          <a:effectLst/>
                        </a:rPr>
                        <a:t> </a:t>
                      </a:r>
                      <a:endParaRPr lang="en-GB" sz="1000" b="0" i="0" u="none" strike="noStrike">
                        <a:solidFill>
                          <a:srgbClr val="000000"/>
                        </a:solidFill>
                        <a:effectLst/>
                        <a:latin typeface="Arial"/>
                      </a:endParaRPr>
                    </a:p>
                  </a:txBody>
                  <a:tcPr marL="9525" marR="9525" marT="9525" marB="0" anchor="b"/>
                </a:tc>
                <a:tc>
                  <a:txBody>
                    <a:bodyPr/>
                    <a:lstStyle/>
                    <a:p>
                      <a:pPr algn="r" fontAlgn="b"/>
                      <a:r>
                        <a:rPr lang="en-GB" sz="1000" u="none" strike="noStrike" dirty="0">
                          <a:effectLst/>
                        </a:rPr>
                        <a:t>183</a:t>
                      </a:r>
                      <a:endParaRPr lang="en-GB" sz="1000" b="0" i="0" u="none" strike="noStrike" dirty="0">
                        <a:solidFill>
                          <a:srgbClr val="000000"/>
                        </a:solidFill>
                        <a:effectLst/>
                        <a:latin typeface="Arial"/>
                      </a:endParaRPr>
                    </a:p>
                  </a:txBody>
                  <a:tcPr marL="9525" marR="9525" marT="9525" marB="0" anchor="b"/>
                </a:tc>
                <a:tc>
                  <a:txBody>
                    <a:bodyPr/>
                    <a:lstStyle/>
                    <a:p>
                      <a:pPr algn="r" fontAlgn="b"/>
                      <a:r>
                        <a:rPr lang="en-GB" sz="1000" b="0" i="0" u="none" strike="noStrike" dirty="0">
                          <a:solidFill>
                            <a:srgbClr val="000000"/>
                          </a:solidFill>
                          <a:effectLst/>
                          <a:latin typeface="Arial"/>
                        </a:rPr>
                        <a:t>28</a:t>
                      </a:r>
                    </a:p>
                  </a:txBody>
                  <a:tcPr marL="9525" marR="9525" marT="9525" marB="0" anchor="b"/>
                </a:tc>
                <a:tc>
                  <a:txBody>
                    <a:bodyPr/>
                    <a:lstStyle/>
                    <a:p>
                      <a:pPr algn="r" fontAlgn="b"/>
                      <a:r>
                        <a:rPr lang="en-GB" sz="1000" u="none" strike="noStrike" dirty="0">
                          <a:effectLst/>
                        </a:rPr>
                        <a:t>155</a:t>
                      </a:r>
                      <a:endParaRPr lang="en-GB" sz="1000" b="0" i="0" u="none" strike="noStrike" dirty="0">
                        <a:solidFill>
                          <a:srgbClr val="000000"/>
                        </a:solidFill>
                        <a:effectLst/>
                        <a:latin typeface="Arial"/>
                      </a:endParaRPr>
                    </a:p>
                  </a:txBody>
                  <a:tcPr marL="9525" marR="9525" marT="9525" marB="0" anchor="b"/>
                </a:tc>
                <a:tc>
                  <a:txBody>
                    <a:bodyPr/>
                    <a:lstStyle/>
                    <a:p>
                      <a:pPr algn="r" fontAlgn="b"/>
                      <a:r>
                        <a:rPr lang="en-GB" sz="1000" b="1" u="none" strike="noStrike" dirty="0">
                          <a:effectLst/>
                        </a:rPr>
                        <a:t>14</a:t>
                      </a:r>
                      <a:endParaRPr lang="en-GB" sz="1000" b="1" i="0" u="none" strike="noStrike" dirty="0">
                        <a:solidFill>
                          <a:srgbClr val="000000"/>
                        </a:solidFill>
                        <a:effectLst/>
                        <a:latin typeface="Arial"/>
                      </a:endParaRPr>
                    </a:p>
                  </a:txBody>
                  <a:tcPr marL="9525" marR="9525" marT="9525" marB="0" anchor="b"/>
                </a:tc>
                <a:tc>
                  <a:txBody>
                    <a:bodyPr/>
                    <a:lstStyle/>
                    <a:p>
                      <a:pPr algn="r" fontAlgn="b"/>
                      <a:r>
                        <a:rPr lang="en-GB" sz="1000" u="none" strike="noStrike" dirty="0">
                          <a:effectLst/>
                        </a:rPr>
                        <a:t>13</a:t>
                      </a:r>
                      <a:endParaRPr lang="en-GB" sz="1000" b="0" i="0" u="none" strike="noStrike" dirty="0">
                        <a:solidFill>
                          <a:srgbClr val="000000"/>
                        </a:solidFill>
                        <a:effectLst/>
                        <a:latin typeface="Arial"/>
                      </a:endParaRPr>
                    </a:p>
                  </a:txBody>
                  <a:tcPr marL="9525" marR="9525" marT="9525" marB="0" anchor="b"/>
                </a:tc>
                <a:tc>
                  <a:txBody>
                    <a:bodyPr/>
                    <a:lstStyle/>
                    <a:p>
                      <a:pPr algn="r" fontAlgn="b"/>
                      <a:r>
                        <a:rPr lang="en-GB" sz="1000" u="none" strike="noStrike" dirty="0">
                          <a:effectLst/>
                        </a:rPr>
                        <a:t>13</a:t>
                      </a:r>
                      <a:endParaRPr lang="en-GB" sz="1000" b="0" i="0" u="none" strike="noStrike" dirty="0">
                        <a:solidFill>
                          <a:srgbClr val="000000"/>
                        </a:solidFill>
                        <a:effectLst/>
                        <a:latin typeface="Arial"/>
                      </a:endParaRPr>
                    </a:p>
                  </a:txBody>
                  <a:tcPr marL="9525" marR="9525" marT="9525" marB="0" anchor="b"/>
                </a:tc>
                <a:tc>
                  <a:txBody>
                    <a:bodyPr/>
                    <a:lstStyle/>
                    <a:p>
                      <a:pPr algn="l" fontAlgn="b"/>
                      <a:r>
                        <a:rPr lang="en-GB" sz="1000" u="none" strike="noStrike" dirty="0">
                          <a:effectLst/>
                        </a:rPr>
                        <a:t> </a:t>
                      </a:r>
                      <a:endParaRPr lang="en-GB" sz="10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02068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Compulsory Purchase Orders</a:t>
            </a:r>
          </a:p>
        </p:txBody>
      </p:sp>
      <p:pic>
        <p:nvPicPr>
          <p:cNvPr id="4" name="Content Placeholder 3" descr="File:England-lands-end-1987.jpg - Wikimedia Common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93159" y="908721"/>
            <a:ext cx="3242587" cy="1800199"/>
          </a:xfrm>
        </p:spPr>
      </p:pic>
      <p:sp>
        <p:nvSpPr>
          <p:cNvPr id="6" name="TextBox 5"/>
          <p:cNvSpPr txBox="1"/>
          <p:nvPr/>
        </p:nvSpPr>
        <p:spPr>
          <a:xfrm>
            <a:off x="704528" y="908721"/>
            <a:ext cx="4968552" cy="5355296"/>
          </a:xfrm>
          <a:prstGeom prst="rect">
            <a:avLst/>
          </a:prstGeom>
          <a:noFill/>
        </p:spPr>
        <p:txBody>
          <a:bodyPr wrap="square" lIns="91423" tIns="45712" rIns="91423" bIns="45712" rtlCol="0">
            <a:spAutoFit/>
          </a:bodyPr>
          <a:lstStyle/>
          <a:p>
            <a:pPr marL="342900" indent="-342900" algn="l">
              <a:buFont typeface="Arial" panose="020B0604020202020204" pitchFamily="34" charset="0"/>
              <a:buChar char="•"/>
            </a:pPr>
            <a:r>
              <a:rPr lang="en-GB" sz="1900" dirty="0">
                <a:solidFill>
                  <a:schemeClr val="tx1"/>
                </a:solidFill>
                <a:latin typeface="Century Gothic" panose="020B0502020202020204" pitchFamily="34" charset="0"/>
              </a:rPr>
              <a:t>Interactions few and far between</a:t>
            </a:r>
          </a:p>
          <a:p>
            <a:pPr algn="l"/>
            <a:endParaRPr lang="en-GB" sz="1900" dirty="0">
              <a:solidFill>
                <a:schemeClr val="tx1"/>
              </a:solidFill>
              <a:latin typeface="Century Gothic" panose="020B0502020202020204" pitchFamily="34" charset="0"/>
            </a:endParaRPr>
          </a:p>
          <a:p>
            <a:pPr marL="342900" indent="-342900" algn="l">
              <a:buFont typeface="Arial" panose="020B0604020202020204" pitchFamily="34" charset="0"/>
              <a:buChar char="•"/>
            </a:pPr>
            <a:r>
              <a:rPr lang="en-GB" sz="1900" dirty="0">
                <a:solidFill>
                  <a:schemeClr val="tx1"/>
                </a:solidFill>
                <a:latin typeface="Century Gothic" panose="020B0502020202020204" pitchFamily="34" charset="0"/>
              </a:rPr>
              <a:t>Average of 1 case referred to </a:t>
            </a:r>
            <a:r>
              <a:rPr lang="en-GB" sz="1900" dirty="0" err="1">
                <a:solidFill>
                  <a:schemeClr val="tx1"/>
                </a:solidFill>
                <a:latin typeface="Century Gothic" panose="020B0502020202020204" pitchFamily="34" charset="0"/>
              </a:rPr>
              <a:t>DPEA</a:t>
            </a:r>
            <a:r>
              <a:rPr lang="en-GB" sz="1900" dirty="0">
                <a:solidFill>
                  <a:schemeClr val="tx1"/>
                </a:solidFill>
                <a:latin typeface="Century Gothic" panose="020B0502020202020204" pitchFamily="34" charset="0"/>
              </a:rPr>
              <a:t> per year since 2013</a:t>
            </a:r>
          </a:p>
          <a:p>
            <a:pPr marL="342900" indent="-342900" algn="l">
              <a:buFont typeface="Arial" panose="020B0604020202020204" pitchFamily="34" charset="0"/>
              <a:buChar char="•"/>
            </a:pPr>
            <a:endParaRPr lang="en-GB" sz="1900" dirty="0">
              <a:solidFill>
                <a:schemeClr val="tx1"/>
              </a:solidFill>
              <a:latin typeface="Century Gothic" panose="020B0502020202020204" pitchFamily="34" charset="0"/>
            </a:endParaRPr>
          </a:p>
          <a:p>
            <a:pPr marL="342900" indent="-342900" algn="l">
              <a:buFont typeface="Arial" panose="020B0604020202020204" pitchFamily="34" charset="0"/>
              <a:buChar char="•"/>
            </a:pPr>
            <a:r>
              <a:rPr lang="en-GB" sz="1900" dirty="0">
                <a:solidFill>
                  <a:schemeClr val="tx1"/>
                </a:solidFill>
                <a:latin typeface="Century Gothic" panose="020B0502020202020204" pitchFamily="34" charset="0"/>
              </a:rPr>
              <a:t>Referred for Public Local Inquiry where a statutory objection is made (1947 Act)</a:t>
            </a:r>
          </a:p>
          <a:p>
            <a:pPr algn="l"/>
            <a:endParaRPr lang="en-GB" sz="1900" dirty="0">
              <a:solidFill>
                <a:schemeClr val="tx1"/>
              </a:solidFill>
              <a:latin typeface="Century Gothic" panose="020B0502020202020204" pitchFamily="34" charset="0"/>
            </a:endParaRPr>
          </a:p>
          <a:p>
            <a:pPr marL="342900" indent="-342900" algn="l">
              <a:buFont typeface="Arial" panose="020B0604020202020204" pitchFamily="34" charset="0"/>
              <a:buChar char="•"/>
            </a:pPr>
            <a:r>
              <a:rPr lang="en-GB" sz="1900" dirty="0">
                <a:solidFill>
                  <a:schemeClr val="tx1"/>
                </a:solidFill>
                <a:latin typeface="Century Gothic" panose="020B0502020202020204" pitchFamily="34" charset="0"/>
              </a:rPr>
              <a:t>Rights of landowner or occupier balanced against the public interest in determining whether the order should be confirmed</a:t>
            </a:r>
          </a:p>
          <a:p>
            <a:pPr algn="l"/>
            <a:endParaRPr lang="en-GB" sz="1900" dirty="0">
              <a:solidFill>
                <a:schemeClr val="tx1"/>
              </a:solidFill>
              <a:latin typeface="Century Gothic" panose="020B0502020202020204" pitchFamily="34" charset="0"/>
            </a:endParaRPr>
          </a:p>
          <a:p>
            <a:pPr marL="342900" indent="-342900" algn="l">
              <a:buFont typeface="Arial" panose="020B0604020202020204" pitchFamily="34" charset="0"/>
              <a:buChar char="•"/>
            </a:pPr>
            <a:r>
              <a:rPr lang="en-GB" sz="1900" dirty="0">
                <a:solidFill>
                  <a:schemeClr val="tx1"/>
                </a:solidFill>
                <a:latin typeface="Century Gothic" panose="020B0502020202020204" pitchFamily="34" charset="0"/>
              </a:rPr>
              <a:t>Other rights of licence holders - Tree Cutting Orders – no cases received to date</a:t>
            </a:r>
          </a:p>
          <a:p>
            <a:pPr algn="l"/>
            <a:endParaRPr lang="en-GB" sz="1900" b="1" dirty="0">
              <a:solidFill>
                <a:schemeClr val="tx1"/>
              </a:solidFill>
            </a:endParaRPr>
          </a:p>
        </p:txBody>
      </p:sp>
    </p:spTree>
    <p:extLst>
      <p:ext uri="{BB962C8B-B14F-4D97-AF65-F5344CB8AC3E}">
        <p14:creationId xmlns:p14="http://schemas.microsoft.com/office/powerpoint/2010/main" val="3612625504"/>
      </p:ext>
    </p:extLst>
  </p:cSld>
  <p:clrMapOvr>
    <a:masterClrMapping/>
  </p:clrMapOvr>
</p:sld>
</file>

<file path=ppt/theme/theme1.xml><?xml version="1.0" encoding="utf-8"?>
<a:theme xmlns:a="http://schemas.openxmlformats.org/drawingml/2006/main" name="Future of energy - All Energy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alpha val="10001"/>
          </a:srgbClr>
        </a:solidFill>
        <a:ln w="9525" cap="flat" cmpd="sng" algn="ctr">
          <a:solidFill>
            <a:srgbClr val="0033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279525" rtl="0" eaLnBrk="1" fontAlgn="base" latinLnBrk="0" hangingPunct="1">
          <a:lnSpc>
            <a:spcPct val="100000"/>
          </a:lnSpc>
          <a:spcBef>
            <a:spcPct val="0"/>
          </a:spcBef>
          <a:spcAft>
            <a:spcPct val="0"/>
          </a:spcAft>
          <a:buClrTx/>
          <a:buSzTx/>
          <a:buFontTx/>
          <a:buNone/>
          <a:tabLst/>
          <a:defRPr kumimoji="0" lang="en-GB" sz="1300" b="1" i="0" u="none" strike="noStrike" cap="none" normalizeH="0" baseline="0">
            <a:ln>
              <a:noFill/>
            </a:ln>
            <a:solidFill>
              <a:srgbClr val="003366"/>
            </a:solidFill>
            <a:effectLst/>
            <a:latin typeface="Arial" charset="0"/>
          </a:defRPr>
        </a:defPPr>
      </a:lstStyle>
    </a:spDef>
    <a:lnDef>
      <a:spPr bwMode="auto">
        <a:xfrm>
          <a:off x="0" y="0"/>
          <a:ext cx="1" cy="1"/>
        </a:xfrm>
        <a:custGeom>
          <a:avLst/>
          <a:gdLst/>
          <a:ahLst/>
          <a:cxnLst/>
          <a:rect l="0" t="0" r="0" b="0"/>
          <a:pathLst/>
        </a:custGeom>
        <a:solidFill>
          <a:srgbClr val="CCECFF">
            <a:alpha val="10001"/>
          </a:srgbClr>
        </a:solidFill>
        <a:ln w="9525" cap="flat" cmpd="sng" algn="ctr">
          <a:solidFill>
            <a:srgbClr val="0033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279525" rtl="0" eaLnBrk="1" fontAlgn="base" latinLnBrk="0" hangingPunct="1">
          <a:lnSpc>
            <a:spcPct val="100000"/>
          </a:lnSpc>
          <a:spcBef>
            <a:spcPct val="0"/>
          </a:spcBef>
          <a:spcAft>
            <a:spcPct val="0"/>
          </a:spcAft>
          <a:buClrTx/>
          <a:buSzTx/>
          <a:buFontTx/>
          <a:buNone/>
          <a:tabLst/>
          <a:defRPr kumimoji="0" lang="en-GB" sz="1300" b="1" i="0" u="none" strike="noStrike" cap="none" normalizeH="0" baseline="0">
            <a:ln>
              <a:noFill/>
            </a:ln>
            <a:solidFill>
              <a:srgbClr val="003366"/>
            </a:solidFill>
            <a:effectLst/>
            <a:latin typeface="Arial" charset="0"/>
          </a:defRPr>
        </a:defPPr>
      </a:lstStyle>
    </a:lnDef>
    <a:txDef>
      <a:spPr>
        <a:noFill/>
      </a:spPr>
      <a:bodyPr wrap="none" lIns="91423" tIns="45712" rIns="91423" bIns="45712" rtlCol="0">
        <a:spAutoFit/>
      </a:bodyPr>
      <a:lstStyle>
        <a:defPPr algn="l">
          <a:defRPr sz="1900" b="1" dirty="0" smtClean="0">
            <a:solidFill>
              <a:schemeClr val="tx1"/>
            </a:solidFill>
          </a:defRPr>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53D26341A57B383EE0540010E0463CCA" version="1.0.0">
  <systemFields>
    <field name="Objective-Id">
      <value order="0">A23587298</value>
    </field>
    <field name="Objective-Title">
      <value order="0">ECU presentation to DPEA - February 2019 Final</value>
    </field>
    <field name="Objective-Description">
      <value order="0"/>
    </field>
    <field name="Objective-CreationStamp">
      <value order="0">2019-02-21T16:21:23Z</value>
    </field>
    <field name="Objective-IsApproved">
      <value order="0">false</value>
    </field>
    <field name="Objective-IsPublished">
      <value order="0">true</value>
    </field>
    <field name="Objective-DatePublished">
      <value order="0">2019-02-26T10:54:22Z</value>
    </field>
    <field name="Objective-ModificationStamp">
      <value order="0">2019-02-26T10:54:35Z</value>
    </field>
    <field name="Objective-Owner">
      <value order="0">Anderson, Nikki N (U418813)</value>
    </field>
    <field name="Objective-Path">
      <value order="0">Objective Global Folder:SG File Plan:Business and industry:Energy and fuel:Renewable energy:Advice and policy: Renewable energy:Consents Policy: ECDU Branch Management: Part 2: 2018-2023</value>
    </field>
    <field name="Objective-Parent">
      <value order="0">Consents Policy: ECDU Branch Management: Part 2: 2018-2023</value>
    </field>
    <field name="Objective-State">
      <value order="0">Published</value>
    </field>
    <field name="Objective-VersionId">
      <value order="0">vA33632088</value>
    </field>
    <field name="Objective-Version">
      <value order="0">1.0</value>
    </field>
    <field name="Objective-VersionNumber">
      <value order="0">2</value>
    </field>
    <field name="Objective-VersionComment">
      <value order="0"/>
    </field>
    <field name="Objective-FileNumber">
      <value order="0">CASE/432903</value>
    </field>
    <field name="Objective-Classification">
      <value order="0">OFFICIAL</value>
    </field>
    <field name="Objective-Caveats">
      <value order="0">Caveat for access to SG Fileplan</value>
    </field>
  </systemFields>
  <catalogues>
    <catalogue name="Document Type Catalogue" type="type" ori="id:cA35">
      <field name="Objective-Date of Original">
        <value order="0"/>
      </field>
      <field name="Objective-Date Received">
        <value order="0"/>
      </field>
      <field name="Objective-SG Web Publication - Category">
        <value order="0"/>
      </field>
      <field name="Objective-SG Web Publication - Category 2 Classification">
        <value order="0"/>
      </field>
      <field name="Objective-Connect Creator">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docProps/app.xml><?xml version="1.0" encoding="utf-8"?>
<Properties xmlns="http://schemas.openxmlformats.org/officeDocument/2006/extended-properties" xmlns:vt="http://schemas.openxmlformats.org/officeDocument/2006/docPropsVTypes">
  <Template/>
  <TotalTime>9782</TotalTime>
  <Words>2440</Words>
  <Application>Microsoft Office PowerPoint</Application>
  <PresentationFormat>A4 Paper (210x297 mm)</PresentationFormat>
  <Paragraphs>305</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Century Gothic</vt:lpstr>
      <vt:lpstr>Future of energy - All Energy presentation</vt:lpstr>
      <vt:lpstr>Energy Consents Unit  Nikki Anderson – Interim Head of ECU Ruth Findlay – Team Leader - ECU Alan Brogan – Team Leader (Legislation and Regulation)   27 February 2019 </vt:lpstr>
      <vt:lpstr>Energy Consents Unit</vt:lpstr>
      <vt:lpstr>PowerPoint Presentation</vt:lpstr>
      <vt:lpstr>What We Do </vt:lpstr>
      <vt:lpstr>GENERATION – CURRENT CASELOAD</vt:lpstr>
      <vt:lpstr>Transmission and Distribution </vt:lpstr>
      <vt:lpstr>Necessary Wayleaves – Background and Process</vt:lpstr>
      <vt:lpstr>Necessary Wayleaves – Statistics and DPEA interactions</vt:lpstr>
      <vt:lpstr>Compulsory Purchase Orders</vt:lpstr>
      <vt:lpstr>Energy Consents Unit interaction with DPEA </vt:lpstr>
      <vt:lpstr>Process flow comparison </vt:lpstr>
      <vt:lpstr>Onshore Wind Energy Section 36 Applications referred to DPEA 2007 - 2018</vt:lpstr>
      <vt:lpstr>Emerging Issues</vt:lpstr>
      <vt:lpstr>Variation applications – section 36C</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Electricity Division</dc:title>
  <dc:creator>Chris Stark</dc:creator>
  <cp:lastModifiedBy>Aileen</cp:lastModifiedBy>
  <cp:revision>470</cp:revision>
  <cp:lastPrinted>2019-02-25T17:12:10Z</cp:lastPrinted>
  <dcterms:created xsi:type="dcterms:W3CDTF">2013-05-30T08:09:50Z</dcterms:created>
  <dcterms:modified xsi:type="dcterms:W3CDTF">2019-07-27T09:27:44Z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bjective-Id">
    <vt:lpwstr>A23587298</vt:lpwstr>
  </property>
  <property fmtid="{D5CDD505-2E9C-101B-9397-08002B2CF9AE}" pid="3" name="Objective-Comment">
    <vt:lpwstr/>
  </property>
  <property fmtid="{D5CDD505-2E9C-101B-9397-08002B2CF9AE}" pid="4" name="Objective-CreationStamp">
    <vt:filetime>2019-02-25T17:26:27Z</vt:filetime>
  </property>
  <property fmtid="{D5CDD505-2E9C-101B-9397-08002B2CF9AE}" pid="5" name="Objective-IsApproved">
    <vt:bool>false</vt:bool>
  </property>
  <property fmtid="{D5CDD505-2E9C-101B-9397-08002B2CF9AE}" pid="6" name="Objective-IsPublished">
    <vt:bool>true</vt:bool>
  </property>
  <property fmtid="{D5CDD505-2E9C-101B-9397-08002B2CF9AE}" pid="7" name="Objective-DatePublished">
    <vt:filetime>2019-02-26T10:54:22Z</vt:filetime>
  </property>
  <property fmtid="{D5CDD505-2E9C-101B-9397-08002B2CF9AE}" pid="8" name="Objective-ModificationStamp">
    <vt:filetime>2019-02-26T10:54:35Z</vt:filetime>
  </property>
  <property fmtid="{D5CDD505-2E9C-101B-9397-08002B2CF9AE}" pid="9" name="Objective-Owner">
    <vt:lpwstr>Anderson, Nikki N (U418813)</vt:lpwstr>
  </property>
  <property fmtid="{D5CDD505-2E9C-101B-9397-08002B2CF9AE}" pid="10" name="Objective-Path">
    <vt:lpwstr>Objective Global Folder:SG File Plan:Business and industry:Energy and fuel:Renewable energy:Advice and policy: Renewable energy:Consents Policy: ECDU Branch Management: Part 2: 2018-2023:</vt:lpwstr>
  </property>
  <property fmtid="{D5CDD505-2E9C-101B-9397-08002B2CF9AE}" pid="11" name="Objective-Parent">
    <vt:lpwstr>Consents Policy: ECDU Branch Management: Part 2: 2018-2023</vt:lpwstr>
  </property>
  <property fmtid="{D5CDD505-2E9C-101B-9397-08002B2CF9AE}" pid="12" name="Objective-State">
    <vt:lpwstr>Published</vt:lpwstr>
  </property>
  <property fmtid="{D5CDD505-2E9C-101B-9397-08002B2CF9AE}" pid="13" name="Objective-Title">
    <vt:lpwstr>ECU presentation to DPEA - February 2019 Final</vt:lpwstr>
  </property>
  <property fmtid="{D5CDD505-2E9C-101B-9397-08002B2CF9AE}" pid="14" name="Objective-Version">
    <vt:lpwstr>1.0</vt:lpwstr>
  </property>
  <property fmtid="{D5CDD505-2E9C-101B-9397-08002B2CF9AE}" pid="15" name="Objective-VersionComment">
    <vt:lpwstr/>
  </property>
  <property fmtid="{D5CDD505-2E9C-101B-9397-08002B2CF9AE}" pid="16" name="Objective-VersionNumber">
    <vt:r8>2</vt:r8>
  </property>
  <property fmtid="{D5CDD505-2E9C-101B-9397-08002B2CF9AE}" pid="17" name="Objective-FileNumber">
    <vt:lpwstr>CASE/432903</vt:lpwstr>
  </property>
  <property fmtid="{D5CDD505-2E9C-101B-9397-08002B2CF9AE}" pid="18" name="Objective-Classification">
    <vt:lpwstr>[Inherited - OFFICIAL]</vt:lpwstr>
  </property>
  <property fmtid="{D5CDD505-2E9C-101B-9397-08002B2CF9AE}" pid="19" name="Objective-Caveats">
    <vt:lpwstr/>
  </property>
  <property fmtid="{D5CDD505-2E9C-101B-9397-08002B2CF9AE}" pid="20" name="Objective-Date of Original [system]">
    <vt:lpwstr/>
  </property>
  <property fmtid="{D5CDD505-2E9C-101B-9397-08002B2CF9AE}" pid="21" name="Objective-Date Received [system]">
    <vt:lpwstr/>
  </property>
  <property fmtid="{D5CDD505-2E9C-101B-9397-08002B2CF9AE}" pid="22" name="Objective-SG Web Publication - Category [system]">
    <vt:lpwstr/>
  </property>
  <property fmtid="{D5CDD505-2E9C-101B-9397-08002B2CF9AE}" pid="23" name="Objective-SG Web Publication - Category 2 Classification [system]">
    <vt:lpwstr/>
  </property>
  <property fmtid="{D5CDD505-2E9C-101B-9397-08002B2CF9AE}" pid="24" name="Objective-Description">
    <vt:lpwstr/>
  </property>
  <property fmtid="{D5CDD505-2E9C-101B-9397-08002B2CF9AE}" pid="25" name="Objective-VersionId">
    <vt:lpwstr>vA33632088</vt:lpwstr>
  </property>
  <property fmtid="{D5CDD505-2E9C-101B-9397-08002B2CF9AE}" pid="26" name="Objective-Date of Original">
    <vt:lpwstr/>
  </property>
  <property fmtid="{D5CDD505-2E9C-101B-9397-08002B2CF9AE}" pid="27" name="Objective-Date Received">
    <vt:lpwstr/>
  </property>
  <property fmtid="{D5CDD505-2E9C-101B-9397-08002B2CF9AE}" pid="28" name="Objective-SG Web Publication - Category">
    <vt:lpwstr/>
  </property>
  <property fmtid="{D5CDD505-2E9C-101B-9397-08002B2CF9AE}" pid="29" name="Objective-SG Web Publication - Category 2 Classification">
    <vt:lpwstr/>
  </property>
  <property fmtid="{D5CDD505-2E9C-101B-9397-08002B2CF9AE}" pid="30" name="Objective-Connect Creator">
    <vt:lpwstr/>
  </property>
  <property fmtid="{D5CDD505-2E9C-101B-9397-08002B2CF9AE}" pid="31" name="Objective-Connect Creator [system]">
    <vt:lpwstr/>
  </property>
</Properties>
</file>